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Lato"/>
      <p:regular r:id="rId36"/>
      <p:bold r:id="rId37"/>
      <p:italic r:id="rId38"/>
      <p:boldItalic r:id="rId39"/>
    </p:embeddedFont>
    <p:embeddedFont>
      <p:font typeface="Helvetica Neue"/>
      <p:regular r:id="rId40"/>
      <p:bold r:id="rId41"/>
      <p:italic r:id="rId42"/>
      <p:boldItalic r:id="rId43"/>
    </p:embeddedFont>
    <p:embeddedFont>
      <p:font typeface="Helvetica Neue Light"/>
      <p:regular r:id="rId44"/>
      <p:bold r:id="rId45"/>
      <p:italic r:id="rId46"/>
      <p:boldItalic r:id="rId47"/>
    </p:embeddedFont>
    <p:embeddedFont>
      <p:font typeface="Source Sans Pr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HelveticaNeueLight-regular.fntdata"/><Relationship Id="rId43" Type="http://schemas.openxmlformats.org/officeDocument/2006/relationships/font" Target="fonts/HelveticaNeue-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ourceSansPro-regular.fntdata"/><Relationship Id="rId47" Type="http://schemas.openxmlformats.org/officeDocument/2006/relationships/font" Target="fonts/HelveticaNeueLight-boldItalic.fntdata"/><Relationship Id="rId49" Type="http://schemas.openxmlformats.org/officeDocument/2006/relationships/font" Target="fonts/SourceSansPr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Lato-bold.fntdata"/><Relationship Id="rId36" Type="http://schemas.openxmlformats.org/officeDocument/2006/relationships/font" Target="fonts/Lato-regular.fntdata"/><Relationship Id="rId39" Type="http://schemas.openxmlformats.org/officeDocument/2006/relationships/font" Target="fonts/Lato-boldItalic.fntdata"/><Relationship Id="rId38" Type="http://schemas.openxmlformats.org/officeDocument/2006/relationships/font" Target="fonts/La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ourceSansPro-boldItalic.fntdata"/><Relationship Id="rId50" Type="http://schemas.openxmlformats.org/officeDocument/2006/relationships/font" Target="fonts/SourceSansPr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u.se/english/staff/organisation-governance/governing-documents-rules-and-regulations/research/research-data-policy-1.387809"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87" name="Google Shape;187;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1abad8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1abad8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FAIRified data allows searching for very explicit datasets. This example search will only retrieve RNA-sequencing experiments from liver tissue from the common house mouse with a time series design. Using the specific and controlled fields and terms used to describe the data makes it possible to be this specific. To find such data without these precise descriptions would make it very difficult to find. You would have to guess what terms the dataset </a:t>
            </a:r>
            <a:r>
              <a:rPr lang="en-GB"/>
              <a:t>creators</a:t>
            </a:r>
            <a:r>
              <a:rPr lang="en-GB"/>
              <a:t> might have used, and will probably have to go through a lot of irrelevant datasets.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cd331b6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cd331b6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b57c81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b57c81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cd331b6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ecd331b6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57e313b54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Why should you apply good data management practices and strive to make your research output FAIR?</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GB" sz="1050">
                <a:solidFill>
                  <a:srgbClr val="333333"/>
                </a:solidFill>
                <a:highlight>
                  <a:srgbClr val="FFFFFF"/>
                </a:highlight>
                <a:latin typeface="Helvetica Neue"/>
                <a:ea typeface="Helvetica Neue"/>
                <a:cs typeface="Helvetica Neue"/>
                <a:sym typeface="Helvetica Neue"/>
              </a:rPr>
              <a:t>Primarily because it will benefit your research</a:t>
            </a:r>
            <a:r>
              <a:rPr lang="en-GB" sz="1050">
                <a:solidFill>
                  <a:srgbClr val="333333"/>
                </a:solidFill>
                <a:highlight>
                  <a:srgbClr val="FFFFFF"/>
                </a:highlight>
                <a:latin typeface="Helvetica Neue"/>
                <a:ea typeface="Helvetica Neue"/>
                <a:cs typeface="Helvetica Neue"/>
                <a:sym typeface="Helvetica Neue"/>
              </a:rPr>
              <a:t>.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But there are other motivators.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Globally, there is an increasing demand at the political level for Open Science and FAIR.</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Already in 2012, the European Commission recommended the member states to establish national guidelines for Open Access (publications and data). The Swedish Research Council (Vetenskapsrådet, VR) submitted a proposal to the government in 2015.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government in the Research Bill of 2017 stated an ambition that </a:t>
            </a:r>
            <a:r>
              <a:rPr i="1" lang="en-GB" sz="1050">
                <a:solidFill>
                  <a:srgbClr val="333333"/>
                </a:solidFill>
                <a:highlight>
                  <a:srgbClr val="FFFFFF"/>
                </a:highlight>
                <a:latin typeface="Helvetica Neue"/>
                <a:ea typeface="Helvetica Neue"/>
                <a:cs typeface="Helvetica Neue"/>
                <a:sym typeface="Helvetica Neue"/>
              </a:rPr>
              <a:t>“research data underlying scientific publications should be openly accessible at the time of publication”</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In 2018, VR was assigned by the government to coordinate national efforts to implement open access to research data.</a:t>
            </a:r>
            <a:endParaRPr/>
          </a:p>
        </p:txBody>
      </p:sp>
      <p:sp>
        <p:nvSpPr>
          <p:cNvPr id="285" name="Google Shape;285;ga57e313b54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ed5273e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ed5273e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has established the European Open Science Cloud (EOSC), that aims at being a trusted environment for sharing and analysing data from all publicly funded research.</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Making the FAIR principles work is central to the realisation of this vision.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57e313b5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57e313b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There is also EU “Open data directive” (2019/1024) from June 2019, that is to be implemented into national member state laws by 16 July 2021.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directive has writings about research data, and states that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i="1" lang="en-GB" sz="1050">
                <a:solidFill>
                  <a:srgbClr val="333333"/>
                </a:solidFill>
                <a:highlight>
                  <a:srgbClr val="FFFFFF"/>
                </a:highlight>
                <a:latin typeface="Helvetica Neue"/>
                <a:ea typeface="Helvetica Neue"/>
                <a:cs typeface="Helvetica Neue"/>
                <a:sym typeface="Helvetica Neue"/>
              </a:rPr>
              <a:t>“EU countries must adopt policies and take action to make publicly funded research data openly available, following the principle of ‘open by default’ and support the dissemination of research data that are findable, accessible, interoperable and reusable (the ‘FAIR’ principles)”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proposal about at Swedish Open Data law to implement this directive has been presented to the government in September 2020.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57e313b5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57e313b5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Funders are to a larger extent demanding that the data generated by research project that they fund is made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All future EU funding will demand data management planning where FAIR aspects are considered.</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 In Sweden, the VR, Formas, and Riksbankens jubileumsfond are demanding Data Management Plans for grants.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Universities are starting to establish research data policies (see e.g.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Stockholm university</a:t>
            </a:r>
            <a:r>
              <a:rPr lang="en-GB" sz="1050">
                <a:solidFill>
                  <a:srgbClr val="333333"/>
                </a:solidFill>
                <a:highlight>
                  <a:srgbClr val="FFFFFF"/>
                </a:highlight>
                <a:latin typeface="Helvetica Neue"/>
                <a:ea typeface="Helvetica Neue"/>
                <a:cs typeface="Helvetica Neue"/>
                <a:sym typeface="Helvetica Neue"/>
              </a:rPr>
              <a:t>) that calls for public access to publicly funded data, and the adherence to the FAIR principles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ed5273e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ed5273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 of earlier slide]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See slide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121" name="Google Shape;121;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42" name="Google Shape;142;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51" name="Google Shape;151;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1">
  <p:cSld name="Två innehållsdelar">
    <p:spTree>
      <p:nvGrpSpPr>
        <p:cNvPr id="91" name="Shape 91"/>
        <p:cNvGrpSpPr/>
        <p:nvPr/>
      </p:nvGrpSpPr>
      <p:grpSpPr>
        <a:xfrm>
          <a:off x="0" y="0"/>
          <a:ext cx="0" cy="0"/>
          <a:chOff x="0" y="0"/>
          <a:chExt cx="0" cy="0"/>
        </a:xfrm>
      </p:grpSpPr>
      <p:sp>
        <p:nvSpPr>
          <p:cNvPr id="92" name="Google Shape;92;p21"/>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21"/>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1"/>
          <p:cNvSpPr txBox="1"/>
          <p:nvPr>
            <p:ph type="title"/>
          </p:nvPr>
        </p:nvSpPr>
        <p:spPr>
          <a:xfrm>
            <a:off x="1587500" y="154800"/>
            <a:ext cx="5334000" cy="475200"/>
          </a:xfrm>
          <a:prstGeom prst="rect">
            <a:avLst/>
          </a:prstGeom>
          <a:noFill/>
          <a:ln>
            <a:noFill/>
          </a:ln>
        </p:spPr>
        <p:txBody>
          <a:bodyPr anchorCtr="0" anchor="t" bIns="0" lIns="0" spcFirstLastPara="1" rIns="0" wrap="square" tIns="9000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nbisweden.github.io/module-open-science-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www.ebi.ac.uk/arrayexpress/search.html?query=%22organism%3Amus_musculus%22+AND+exptype%3A%22RNA-seq+of+coding+RNA%22+AND+expdesign%3A%22time+series%22+AND+%22organism+part%3Aliver%22+cle-open-access/more-open-acce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www.shutterstock.com/g/Tavr/abou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doi.org/10.3897/rio.4.e2643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www.fosteropenscience.eu/content/what-open-science-introduction" TargetMode="External"/><Relationship Id="rId5" Type="http://schemas.openxmlformats.org/officeDocument/2006/relationships/hyperlink" Target="https://www.fosteropenscience.eu/content/what-open-science-introduction" TargetMode="External"/><Relationship Id="rId6" Type="http://schemas.openxmlformats.org/officeDocument/2006/relationships/hyperlink" Target="https://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bit.ly/support_your_data_rubric" TargetMode="Externa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hyperlink" Target="https://www.flickr.com/photos/32771300@N02/29181269750" TargetMode="External"/><Relationship Id="rId5" Type="http://schemas.openxmlformats.org/officeDocument/2006/relationships/hyperlink" Target="https://www.flickr.com/photos/32771300@N02" TargetMode="External"/><Relationship Id="rId6" Type="http://schemas.openxmlformats.org/officeDocument/2006/relationships/hyperlink" Target="https://creativecommons.org/licenses/by-nc/2.0/?ref=ccsearch&amp;atype=rich"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hyperlink" Target="https://www.eosc-portal.eu/" TargetMode="External"/><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hyperlink" Target="https://eur-lex.europa.eu/legal-content/EN/TXT/?uri=uriserv:OJ.L_.2019.172.01.0056.01.E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3.png"/><Relationship Id="rId10" Type="http://schemas.openxmlformats.org/officeDocument/2006/relationships/hyperlink" Target="https://www.rj.se/Var-organisation/Arbetssatt/rjs-riktlinjer-for-oppen-tillgang/datahanteringsplan/" TargetMode="External"/><Relationship Id="rId9" Type="http://schemas.openxmlformats.org/officeDocument/2006/relationships/hyperlink" Target="https://formas.se/en/start-page/applying-for-funding/how-it-works/good-to-know-before-you-apply.html#h-Openaccesstoresearchresultsanddata" TargetMode="External"/><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hyperlink" Target="https://www.vr.se/english/applying-for-funding/requirements-terms-and-conditions/producing-a-data-management-pla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hyperlink" Target="https://www.pngwing.com/en/free-png-nlac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s://kib.ki.se/en/publish-analyse/publish-your-article-open-access/more-open-acc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101" name="Google Shape;101;p22"/>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Open Science &amp; FAIR</a:t>
            </a:r>
            <a:endParaRPr/>
          </a:p>
        </p:txBody>
      </p:sp>
      <p:pic>
        <p:nvPicPr>
          <p:cNvPr id="102" name="Google Shape;102;p22"/>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103" name="Google Shape;103;p22"/>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104" name="Google Shape;104;p22"/>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https://nbisweden.github.io/module-open-science-dm-practices/index.html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1521980" y="155463"/>
            <a:ext cx="5491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90" name="Google Shape;190;p31"/>
          <p:cNvSpPr txBox="1"/>
          <p:nvPr>
            <p:ph idx="1" type="body"/>
          </p:nvPr>
        </p:nvSpPr>
        <p:spPr>
          <a:xfrm>
            <a:off x="307886" y="766680"/>
            <a:ext cx="8544000" cy="2785800"/>
          </a:xfrm>
          <a:prstGeom prst="rect">
            <a:avLst/>
          </a:prstGeom>
          <a:noFill/>
          <a:ln>
            <a:noFill/>
          </a:ln>
        </p:spPr>
        <p:txBody>
          <a:bodyPr anchorCtr="0" anchor="t" bIns="0" lIns="0" spcFirstLastPara="1" rIns="0" wrap="square" tIns="0">
            <a:no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91" name="Google Shape;191;p31"/>
          <p:cNvGrpSpPr/>
          <p:nvPr/>
        </p:nvGrpSpPr>
        <p:grpSpPr>
          <a:xfrm>
            <a:off x="523691" y="2642673"/>
            <a:ext cx="3349819" cy="2997181"/>
            <a:chOff x="5951538" y="960512"/>
            <a:chExt cx="2428109" cy="2172500"/>
          </a:xfrm>
        </p:grpSpPr>
        <p:pic>
          <p:nvPicPr>
            <p:cNvPr id="192" name="Google Shape;192;p31"/>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93" name="Google Shape;193;p31"/>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94" name="Google Shape;194;p31"/>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Findable</a:t>
            </a:r>
            <a:endParaRPr/>
          </a:p>
        </p:txBody>
      </p:sp>
      <p:sp>
        <p:nvSpPr>
          <p:cNvPr id="200" name="Google Shape;200;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a:t>
            </a:r>
            <a:r>
              <a:rPr b="1" lang="en-GB">
                <a:solidFill>
                  <a:srgbClr val="172B4D"/>
                </a:solidFill>
                <a:highlight>
                  <a:srgbClr val="FFFFFF"/>
                </a:highlight>
              </a:rPr>
              <a:t>globally unique persistent identifier</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a DOI, database accession number,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are described by </a:t>
            </a:r>
            <a:r>
              <a:rPr b="1" lang="en-GB">
                <a:solidFill>
                  <a:srgbClr val="172B4D"/>
                </a:solidFill>
                <a:highlight>
                  <a:srgbClr val="FFFFFF"/>
                </a:highlight>
              </a:rPr>
              <a:t>metadata</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that explains the data</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and metadata are findable in a </a:t>
            </a:r>
            <a:r>
              <a:rPr b="1" lang="en-GB">
                <a:solidFill>
                  <a:srgbClr val="172B4D"/>
                </a:solidFill>
                <a:highlight>
                  <a:srgbClr val="FFFFFF"/>
                </a:highlight>
              </a:rPr>
              <a:t>search resource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There must be ways of searching for the data</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Accessible</a:t>
            </a:r>
            <a:endParaRPr/>
          </a:p>
        </p:txBody>
      </p:sp>
      <p:sp>
        <p:nvSpPr>
          <p:cNvPr id="206" name="Google Shape;206;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is retrievable through a </a:t>
            </a:r>
            <a:r>
              <a:rPr b="1" lang="en-GB">
                <a:solidFill>
                  <a:srgbClr val="172B4D"/>
                </a:solidFill>
                <a:highlight>
                  <a:srgbClr val="FFFFFF"/>
                </a:highlight>
              </a:rPr>
              <a:t>standardised communication protocol</a:t>
            </a:r>
            <a:r>
              <a:rPr lang="en-GB">
                <a:solidFill>
                  <a:srgbClr val="172B4D"/>
                </a:solidFill>
                <a:highlight>
                  <a:srgbClr val="FFFFFF"/>
                </a:highlight>
              </a:rPr>
              <a:t> (open, free, allowing authentication &amp; authorisation where necessary)</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http, sftp,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accessible, </a:t>
            </a:r>
            <a:r>
              <a:rPr b="1" lang="en-GB">
                <a:solidFill>
                  <a:srgbClr val="172B4D"/>
                </a:solidFill>
                <a:highlight>
                  <a:srgbClr val="FFFFFF"/>
                </a:highlight>
              </a:rPr>
              <a:t>even if data is no longer available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about the data can be found even if data is no longer available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Interoperable</a:t>
            </a:r>
            <a:endParaRPr/>
          </a:p>
        </p:txBody>
      </p:sp>
      <p:sp>
        <p:nvSpPr>
          <p:cNvPr id="212" name="Google Shape;212;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Metadata use a formal, accessible, shared </a:t>
            </a:r>
            <a:r>
              <a:rPr b="1" lang="en-GB">
                <a:solidFill>
                  <a:srgbClr val="172B4D"/>
                </a:solidFill>
                <a:highlight>
                  <a:srgbClr val="FFFFFF"/>
                </a:highlight>
              </a:rPr>
              <a:t>language for knowledge representation</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available in a form that even a computer can make use of</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use </a:t>
            </a:r>
            <a:r>
              <a:rPr b="1" lang="en-GB">
                <a:solidFill>
                  <a:srgbClr val="172B4D"/>
                </a:solidFill>
                <a:highlight>
                  <a:srgbClr val="FFFFFF"/>
                </a:highlight>
              </a:rPr>
              <a:t>vocabularies</a:t>
            </a:r>
            <a:r>
              <a:rPr lang="en-GB">
                <a:solidFill>
                  <a:srgbClr val="172B4D"/>
                </a:solidFill>
                <a:highlight>
                  <a:srgbClr val="FFFFFF"/>
                </a:highlight>
              </a:rPr>
              <a:t> that follow the FAIR principles</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Standardised ways of capturing information about the data (that are in themselves FAIR)</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include qualified </a:t>
            </a:r>
            <a:r>
              <a:rPr b="1" lang="en-GB">
                <a:solidFill>
                  <a:srgbClr val="172B4D"/>
                </a:solidFill>
                <a:highlight>
                  <a:srgbClr val="FFFFFF"/>
                </a:highlight>
              </a:rPr>
              <a:t>references</a:t>
            </a:r>
            <a:r>
              <a:rPr lang="en-GB">
                <a:solidFill>
                  <a:srgbClr val="172B4D"/>
                </a:solidFill>
                <a:highlight>
                  <a:srgbClr val="FFFFFF"/>
                </a:highlight>
              </a:rPr>
              <a:t> to other metadata</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If the data relies on other data, there must be links to those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Reusable</a:t>
            </a:r>
            <a:endParaRPr/>
          </a:p>
        </p:txBody>
      </p:sp>
      <p:sp>
        <p:nvSpPr>
          <p:cNvPr id="218" name="Google Shape;218;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clear </a:t>
            </a:r>
            <a:r>
              <a:rPr b="1" lang="en-GB">
                <a:solidFill>
                  <a:srgbClr val="172B4D"/>
                </a:solidFill>
                <a:highlight>
                  <a:srgbClr val="FFFFFF"/>
                </a:highlight>
              </a:rPr>
              <a:t>data usage license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It is obvious under what conditions the data can be reused</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associated with </a:t>
            </a:r>
            <a:r>
              <a:rPr b="1" lang="en-GB">
                <a:solidFill>
                  <a:srgbClr val="172B4D"/>
                </a:solidFill>
                <a:highlight>
                  <a:srgbClr val="FFFFFF"/>
                </a:highlight>
              </a:rPr>
              <a:t>detailed provenance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 metadata is detailed enough to understand for what research questions it is relevant to reuse</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meet domain-relevant community </a:t>
            </a:r>
            <a:r>
              <a:rPr b="1" lang="en-GB">
                <a:solidFill>
                  <a:srgbClr val="172B4D"/>
                </a:solidFill>
                <a:highlight>
                  <a:srgbClr val="FFFFFF"/>
                </a:highlight>
              </a:rPr>
              <a:t>standards</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described according to existing standards in the research field</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a:t>
            </a:r>
            <a:endParaRPr/>
          </a:p>
        </p:txBody>
      </p:sp>
      <p:sp>
        <p:nvSpPr>
          <p:cNvPr id="224" name="Google Shape;224;p3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Both humans and machines are intended users of data</a:t>
            </a:r>
            <a:endParaRPr/>
          </a:p>
          <a:p>
            <a:pPr indent="-355600" lvl="0" marL="457200" rtl="0" algn="l">
              <a:spcBef>
                <a:spcPts val="1000"/>
              </a:spcBef>
              <a:spcAft>
                <a:spcPts val="0"/>
              </a:spcAft>
              <a:buSzPts val="2000"/>
              <a:buChar char="•"/>
            </a:pPr>
            <a:r>
              <a:rPr lang="en-GB"/>
              <a:t>The principles are not necessarily about </a:t>
            </a:r>
            <a:r>
              <a:rPr i="1" lang="en-GB"/>
              <a:t>open</a:t>
            </a:r>
            <a:r>
              <a:rPr lang="en-GB"/>
              <a:t> data</a:t>
            </a:r>
            <a:endParaRPr/>
          </a:p>
          <a:p>
            <a:pPr indent="-355600" lvl="1" marL="914400" rtl="0" algn="l">
              <a:spcBef>
                <a:spcPts val="0"/>
              </a:spcBef>
              <a:spcAft>
                <a:spcPts val="0"/>
              </a:spcAft>
              <a:buSzPts val="2000"/>
              <a:buChar char="–"/>
            </a:pPr>
            <a:r>
              <a:rPr lang="en-GB"/>
              <a:t>“As open as possible, as closed as necessary”</a:t>
            </a:r>
            <a:endParaRPr/>
          </a:p>
          <a:p>
            <a:pPr indent="-355600" lvl="0" marL="457200" rtl="0" algn="l">
              <a:spcBef>
                <a:spcPts val="1000"/>
              </a:spcBef>
              <a:spcAft>
                <a:spcPts val="0"/>
              </a:spcAft>
              <a:buSzPts val="2000"/>
              <a:buChar char="•"/>
            </a:pPr>
            <a:r>
              <a:rPr lang="en-GB"/>
              <a:t>FAIRness is not something absolute</a:t>
            </a:r>
            <a:endParaRPr/>
          </a:p>
          <a:p>
            <a:pPr indent="-355600" lvl="1" marL="914400" rtl="0" algn="l">
              <a:spcBef>
                <a:spcPts val="0"/>
              </a:spcBef>
              <a:spcAft>
                <a:spcPts val="0"/>
              </a:spcAft>
              <a:buSzPts val="2000"/>
              <a:buChar char="–"/>
            </a:pPr>
            <a:r>
              <a:rPr lang="en-GB"/>
              <a:t>Different levels of FAIR maturity</a:t>
            </a:r>
            <a:endParaRPr/>
          </a:p>
          <a:p>
            <a:pPr indent="-355600" lvl="0" marL="457200" rtl="0" algn="l">
              <a:spcBef>
                <a:spcPts val="1000"/>
              </a:spcBef>
              <a:spcAft>
                <a:spcPts val="1000"/>
              </a:spcAft>
              <a:buSzPts val="2000"/>
              <a:buChar char="•"/>
            </a:pPr>
            <a:r>
              <a:rPr lang="en-GB"/>
              <a:t>FAIR does not enforce any particular technical standards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1318780" y="145788"/>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Simple FAIR data example</a:t>
            </a:r>
            <a:endParaRPr/>
          </a:p>
        </p:txBody>
      </p:sp>
      <p:sp>
        <p:nvSpPr>
          <p:cNvPr id="230" name="Google Shape;230;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31" name="Google Shape;231;p37"/>
          <p:cNvPicPr preferRelativeResize="0"/>
          <p:nvPr/>
        </p:nvPicPr>
        <p:blipFill>
          <a:blip r:embed="rId3">
            <a:alphaModFix/>
          </a:blip>
          <a:stretch>
            <a:fillRect/>
          </a:stretch>
        </p:blipFill>
        <p:spPr>
          <a:xfrm>
            <a:off x="804988" y="822348"/>
            <a:ext cx="6348927" cy="4321150"/>
          </a:xfrm>
          <a:prstGeom prst="rect">
            <a:avLst/>
          </a:prstGeom>
          <a:noFill/>
          <a:ln>
            <a:noFill/>
          </a:ln>
        </p:spPr>
      </p:pic>
      <p:sp>
        <p:nvSpPr>
          <p:cNvPr id="232" name="Google Shape;232;p37"/>
          <p:cNvSpPr txBox="1"/>
          <p:nvPr/>
        </p:nvSpPr>
        <p:spPr>
          <a:xfrm>
            <a:off x="7005550" y="4781550"/>
            <a:ext cx="201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ArrayExpress @ EMBL-EBI</a:t>
            </a:r>
            <a:endParaRPr i="1"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1521975" y="1327875"/>
            <a:ext cx="5677050" cy="2961500"/>
          </a:xfrm>
          <a:prstGeom prst="rect">
            <a:avLst/>
          </a:prstGeom>
          <a:noFill/>
          <a:ln>
            <a:noFill/>
          </a:ln>
        </p:spPr>
      </p:pic>
      <p:sp>
        <p:nvSpPr>
          <p:cNvPr id="238" name="Google Shape;238;p3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2500"/>
              <a:t>FAIR at source?</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i="1" sz="2500"/>
          </a:p>
          <a:p>
            <a:pPr indent="0" lvl="0" marL="0" rtl="0" algn="ctr">
              <a:spcBef>
                <a:spcPts val="400"/>
              </a:spcBef>
              <a:spcAft>
                <a:spcPts val="0"/>
              </a:spcAft>
              <a:buNone/>
            </a:pPr>
            <a:r>
              <a:rPr b="1" i="1" lang="en-GB" sz="2900"/>
              <a:t>Research happens...</a:t>
            </a:r>
            <a:endParaRPr b="1" i="1" sz="29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r">
              <a:spcBef>
                <a:spcPts val="400"/>
              </a:spcBef>
              <a:spcAft>
                <a:spcPts val="0"/>
              </a:spcAft>
              <a:buNone/>
            </a:pPr>
            <a:r>
              <a:rPr lang="en-GB" sz="2500"/>
              <a:t>Retroactively?</a:t>
            </a:r>
            <a:endParaRPr sz="2500"/>
          </a:p>
        </p:txBody>
      </p:sp>
      <p:sp>
        <p:nvSpPr>
          <p:cNvPr id="239" name="Google Shape;239;p3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When to be FAIR?</a:t>
            </a:r>
            <a:endParaRPr/>
          </a:p>
        </p:txBody>
      </p:sp>
      <p:sp>
        <p:nvSpPr>
          <p:cNvPr id="240" name="Google Shape;240;p38"/>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246" name="Google Shape;246;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52" name="Google Shape;252;p4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b="1" lang="en-GB" sz="3000"/>
              <a:t>What data management practices do you apply in your research projects today?</a:t>
            </a:r>
            <a:endParaRPr b="1" sz="3000"/>
          </a:p>
        </p:txBody>
      </p:sp>
      <p:pic>
        <p:nvPicPr>
          <p:cNvPr id="253" name="Google Shape;253;p40"/>
          <p:cNvPicPr preferRelativeResize="0"/>
          <p:nvPr/>
        </p:nvPicPr>
        <p:blipFill>
          <a:blip r:embed="rId3">
            <a:alphaModFix/>
          </a:blip>
          <a:stretch>
            <a:fillRect/>
          </a:stretch>
        </p:blipFill>
        <p:spPr>
          <a:xfrm>
            <a:off x="1525776" y="1871775"/>
            <a:ext cx="4445400" cy="3205124"/>
          </a:xfrm>
          <a:prstGeom prst="rect">
            <a:avLst/>
          </a:prstGeom>
          <a:noFill/>
          <a:ln>
            <a:noFill/>
          </a:ln>
        </p:spPr>
      </p:pic>
      <p:sp>
        <p:nvSpPr>
          <p:cNvPr id="254" name="Google Shape;254;p40"/>
          <p:cNvSpPr txBox="1"/>
          <p:nvPr/>
        </p:nvSpPr>
        <p:spPr>
          <a:xfrm>
            <a:off x="6062700" y="4430400"/>
            <a:ext cx="30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t>Borghi, J. et al (2018). Support your Data. </a:t>
            </a:r>
            <a:r>
              <a:rPr i="1" lang="en-GB" sz="1000" u="sng">
                <a:solidFill>
                  <a:schemeClr val="hlink"/>
                </a:solidFill>
                <a:hlinkClick r:id="rId4"/>
              </a:rPr>
              <a:t>https://doi.org/10.3897/rio.4.e26439</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Science</a:t>
            </a:r>
            <a:endParaRPr/>
          </a:p>
        </p:txBody>
      </p:sp>
      <p:sp>
        <p:nvSpPr>
          <p:cNvPr id="110" name="Google Shape;110;p2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a:t>M</a:t>
            </a:r>
            <a:r>
              <a:rPr lang="en-GB"/>
              <a:t>ake scientific research and its dissemination </a:t>
            </a:r>
            <a:br>
              <a:rPr lang="en-GB"/>
            </a:br>
            <a:r>
              <a:rPr lang="en-GB"/>
              <a:t>accessible to all levels of society.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Open methodology</a:t>
            </a:r>
            <a:endParaRPr/>
          </a:p>
          <a:p>
            <a:pPr indent="-355600" lvl="0" marL="457200" rtl="0" algn="l">
              <a:spcBef>
                <a:spcPts val="0"/>
              </a:spcBef>
              <a:spcAft>
                <a:spcPts val="0"/>
              </a:spcAft>
              <a:buSzPts val="2000"/>
              <a:buChar char="•"/>
            </a:pPr>
            <a:r>
              <a:rPr b="1" lang="en-GB"/>
              <a:t>Open source</a:t>
            </a:r>
            <a:endParaRPr b="1"/>
          </a:p>
          <a:p>
            <a:pPr indent="-355600" lvl="0" marL="457200" rtl="0" algn="l">
              <a:spcBef>
                <a:spcPts val="0"/>
              </a:spcBef>
              <a:spcAft>
                <a:spcPts val="0"/>
              </a:spcAft>
              <a:buSzPts val="2000"/>
              <a:buChar char="•"/>
            </a:pPr>
            <a:r>
              <a:rPr b="1" lang="en-GB"/>
              <a:t>Open data</a:t>
            </a:r>
            <a:endParaRPr b="1"/>
          </a:p>
          <a:p>
            <a:pPr indent="-355600" lvl="0" marL="457200" rtl="0" algn="l">
              <a:spcBef>
                <a:spcPts val="0"/>
              </a:spcBef>
              <a:spcAft>
                <a:spcPts val="0"/>
              </a:spcAft>
              <a:buSzPts val="2000"/>
              <a:buChar char="•"/>
            </a:pPr>
            <a:r>
              <a:rPr lang="en-GB"/>
              <a:t>Open access</a:t>
            </a:r>
            <a:endParaRPr/>
          </a:p>
          <a:p>
            <a:pPr indent="-355600" lvl="0" marL="457200" rtl="0" algn="l">
              <a:spcBef>
                <a:spcPts val="0"/>
              </a:spcBef>
              <a:spcAft>
                <a:spcPts val="0"/>
              </a:spcAft>
              <a:buSzPts val="2000"/>
              <a:buChar char="•"/>
            </a:pPr>
            <a:r>
              <a:rPr lang="en-GB"/>
              <a:t>Open peer review</a:t>
            </a:r>
            <a:endParaRPr/>
          </a:p>
          <a:p>
            <a:pPr indent="-355600" lvl="0" marL="457200" rtl="0" algn="l">
              <a:spcBef>
                <a:spcPts val="0"/>
              </a:spcBef>
              <a:spcAft>
                <a:spcPts val="0"/>
              </a:spcAft>
              <a:buSzPts val="2000"/>
              <a:buChar char="•"/>
            </a:pPr>
            <a:r>
              <a:rPr lang="en-GB"/>
              <a:t>Open educational resources</a:t>
            </a:r>
            <a:endParaRPr/>
          </a:p>
        </p:txBody>
      </p:sp>
      <p:pic>
        <p:nvPicPr>
          <p:cNvPr id="111" name="Google Shape;111;p23"/>
          <p:cNvPicPr preferRelativeResize="0"/>
          <p:nvPr/>
        </p:nvPicPr>
        <p:blipFill>
          <a:blip r:embed="rId3">
            <a:alphaModFix/>
          </a:blip>
          <a:stretch>
            <a:fillRect/>
          </a:stretch>
        </p:blipFill>
        <p:spPr>
          <a:xfrm>
            <a:off x="4337746" y="1882346"/>
            <a:ext cx="4414324" cy="2550650"/>
          </a:xfrm>
          <a:prstGeom prst="rect">
            <a:avLst/>
          </a:prstGeom>
          <a:noFill/>
          <a:ln>
            <a:noFill/>
          </a:ln>
        </p:spPr>
      </p:pic>
      <p:sp>
        <p:nvSpPr>
          <p:cNvPr id="112" name="Google Shape;112;p23"/>
          <p:cNvSpPr txBox="1"/>
          <p:nvPr/>
        </p:nvSpPr>
        <p:spPr>
          <a:xfrm>
            <a:off x="6416650" y="4433000"/>
            <a:ext cx="22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u="sng">
                <a:solidFill>
                  <a:schemeClr val="hlink"/>
                </a:solidFill>
                <a:highlight>
                  <a:srgbClr val="FFFFFF"/>
                </a:highlight>
                <a:latin typeface="Lato"/>
                <a:ea typeface="Lato"/>
                <a:cs typeface="Lato"/>
                <a:sym typeface="Lato"/>
                <a:hlinkClick r:id="rId4"/>
              </a:rPr>
              <a:t>“</a:t>
            </a:r>
            <a:r>
              <a:rPr i="1" lang="en-GB" sz="900" u="sng">
                <a:solidFill>
                  <a:schemeClr val="hlink"/>
                </a:solidFill>
                <a:highlight>
                  <a:srgbClr val="FFFFFF"/>
                </a:highlight>
                <a:latin typeface="Lato"/>
                <a:ea typeface="Lato"/>
                <a:cs typeface="Lato"/>
                <a:sym typeface="Lato"/>
                <a:hlinkClick r:id="rId5"/>
              </a:rPr>
              <a:t>Open Science facets as a beehive”</a:t>
            </a:r>
            <a:r>
              <a:rPr i="1" lang="en-GB" sz="900">
                <a:solidFill>
                  <a:srgbClr val="333333"/>
                </a:solidFill>
                <a:highlight>
                  <a:srgbClr val="FFFFFF"/>
                </a:highlight>
                <a:latin typeface="Lato"/>
                <a:ea typeface="Lato"/>
                <a:cs typeface="Lato"/>
                <a:sym typeface="Lato"/>
              </a:rPr>
              <a:t> by </a:t>
            </a:r>
            <a:r>
              <a:rPr i="1" lang="en-GB" sz="900">
                <a:solidFill>
                  <a:srgbClr val="333333"/>
                </a:solidFill>
                <a:highlight>
                  <a:srgbClr val="FFFFFF"/>
                </a:highlight>
                <a:latin typeface="Lato"/>
                <a:ea typeface="Lato"/>
                <a:cs typeface="Lato"/>
                <a:sym typeface="Lato"/>
              </a:rPr>
              <a:t>Gema Bueno de la Fuente</a:t>
            </a:r>
            <a:r>
              <a:rPr i="1" lang="en-GB" sz="900">
                <a:solidFill>
                  <a:srgbClr val="333333"/>
                </a:solidFill>
                <a:highlight>
                  <a:srgbClr val="FFFFFF"/>
                </a:highlight>
                <a:latin typeface="Lato"/>
                <a:ea typeface="Lato"/>
                <a:cs typeface="Lato"/>
                <a:sym typeface="Lato"/>
              </a:rPr>
              <a:t> licenced under </a:t>
            </a:r>
            <a:r>
              <a:rPr i="1" lang="en-GB" sz="900" u="sng">
                <a:solidFill>
                  <a:schemeClr val="hlink"/>
                </a:solidFill>
                <a:highlight>
                  <a:srgbClr val="FFFFFF"/>
                </a:highlight>
                <a:latin typeface="Lato"/>
                <a:ea typeface="Lato"/>
                <a:cs typeface="Lato"/>
                <a:sym typeface="Lato"/>
                <a:hlinkClick r:id="rId6"/>
              </a:rPr>
              <a:t>CC-BY</a:t>
            </a:r>
            <a:endParaRPr i="1"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Voting</a:t>
            </a:r>
            <a:endParaRPr/>
          </a:p>
        </p:txBody>
      </p:sp>
      <p:sp>
        <p:nvSpPr>
          <p:cNvPr id="260" name="Google Shape;260;p41"/>
          <p:cNvSpPr txBox="1"/>
          <p:nvPr>
            <p:ph idx="1" type="body"/>
          </p:nvPr>
        </p:nvSpPr>
        <p:spPr>
          <a:xfrm>
            <a:off x="1936150" y="4118300"/>
            <a:ext cx="4457100" cy="4764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u="sng">
                <a:solidFill>
                  <a:schemeClr val="hlink"/>
                </a:solidFill>
                <a:hlinkClick r:id="rId3"/>
              </a:rPr>
              <a:t>https://bit.ly/support_your_data_rubric</a:t>
            </a:r>
            <a:r>
              <a:rPr lang="en-GB"/>
              <a:t>  </a:t>
            </a:r>
            <a:endParaRPr/>
          </a:p>
        </p:txBody>
      </p:sp>
      <p:pic>
        <p:nvPicPr>
          <p:cNvPr id="261" name="Google Shape;261;p41"/>
          <p:cNvPicPr preferRelativeResize="0"/>
          <p:nvPr/>
        </p:nvPicPr>
        <p:blipFill>
          <a:blip r:embed="rId4">
            <a:alphaModFix/>
          </a:blip>
          <a:stretch>
            <a:fillRect/>
          </a:stretch>
        </p:blipFill>
        <p:spPr>
          <a:xfrm>
            <a:off x="1915613" y="980926"/>
            <a:ext cx="4498180" cy="31816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rotWithShape="1">
          <a:blip r:embed="rId3">
            <a:alphaModFix/>
          </a:blip>
          <a:srcRect b="0" l="0" r="0" t="0"/>
          <a:stretch/>
        </p:blipFill>
        <p:spPr>
          <a:xfrm>
            <a:off x="7226037" y="4320899"/>
            <a:ext cx="1868480" cy="547202"/>
          </a:xfrm>
          <a:prstGeom prst="rect">
            <a:avLst/>
          </a:prstGeom>
          <a:noFill/>
          <a:ln>
            <a:noFill/>
          </a:ln>
        </p:spPr>
      </p:pic>
      <p:sp>
        <p:nvSpPr>
          <p:cNvPr id="267" name="Google Shape;267;p42"/>
          <p:cNvSpPr txBox="1"/>
          <p:nvPr>
            <p:ph idx="1" type="body"/>
          </p:nvPr>
        </p:nvSpPr>
        <p:spPr>
          <a:xfrm>
            <a:off x="341747" y="923701"/>
            <a:ext cx="4180500" cy="36708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en-GB"/>
              <a:t>Policymakers are </a:t>
            </a:r>
            <a:r>
              <a:rPr b="1" lang="en-GB"/>
              <a:t>pushing </a:t>
            </a:r>
            <a:br>
              <a:rPr b="1" lang="en-GB"/>
            </a:br>
            <a:r>
              <a:rPr b="1" lang="en-GB"/>
              <a:t>for research data to be made available</a:t>
            </a:r>
            <a:r>
              <a:rPr lang="en-GB"/>
              <a:t> as openly as possible</a:t>
            </a:r>
            <a:endParaRPr/>
          </a:p>
          <a:p>
            <a:pPr indent="-355600" lvl="0" marL="457200" rtl="0" algn="l">
              <a:lnSpc>
                <a:spcPct val="100000"/>
              </a:lnSpc>
              <a:spcBef>
                <a:spcPts val="1000"/>
              </a:spcBef>
              <a:spcAft>
                <a:spcPts val="0"/>
              </a:spcAft>
              <a:buSzPts val="2000"/>
              <a:buChar char="•"/>
            </a:pPr>
            <a:r>
              <a:rPr lang="en-GB"/>
              <a:t>Big investments are being made in </a:t>
            </a:r>
            <a:r>
              <a:rPr b="1" lang="en-GB"/>
              <a:t>infrastructure and skills for data sharing and reuse</a:t>
            </a:r>
            <a:endParaRPr/>
          </a:p>
          <a:p>
            <a:pPr indent="-355600" lvl="0" marL="457200" rtl="0" algn="l">
              <a:lnSpc>
                <a:spcPct val="100000"/>
              </a:lnSpc>
              <a:spcBef>
                <a:spcPts val="1000"/>
              </a:spcBef>
              <a:spcAft>
                <a:spcPts val="0"/>
              </a:spcAft>
              <a:buSzPts val="2000"/>
              <a:buChar char="•"/>
            </a:pPr>
            <a:r>
              <a:rPr lang="en-GB"/>
              <a:t>Some motivating factors</a:t>
            </a:r>
            <a:endParaRPr/>
          </a:p>
          <a:p>
            <a:pPr indent="-233362" lvl="1" marL="722312" rtl="0" algn="l">
              <a:lnSpc>
                <a:spcPct val="100000"/>
              </a:lnSpc>
              <a:spcBef>
                <a:spcPts val="400"/>
              </a:spcBef>
              <a:spcAft>
                <a:spcPts val="0"/>
              </a:spcAft>
              <a:buSzPts val="2000"/>
              <a:buChar char="–"/>
            </a:pPr>
            <a:r>
              <a:rPr lang="en-GB"/>
              <a:t>Democratic principles</a:t>
            </a:r>
            <a:endParaRPr/>
          </a:p>
          <a:p>
            <a:pPr indent="-233362" lvl="1" marL="722312" rtl="0" algn="l">
              <a:lnSpc>
                <a:spcPct val="100000"/>
              </a:lnSpc>
              <a:spcBef>
                <a:spcPts val="400"/>
              </a:spcBef>
              <a:spcAft>
                <a:spcPts val="0"/>
              </a:spcAft>
              <a:buSzPts val="2000"/>
              <a:buChar char="–"/>
            </a:pPr>
            <a:r>
              <a:rPr lang="en-GB"/>
              <a:t>Good research practices</a:t>
            </a:r>
            <a:endParaRPr/>
          </a:p>
          <a:p>
            <a:pPr indent="-233362" lvl="1" marL="722312" rtl="0" algn="l">
              <a:lnSpc>
                <a:spcPct val="100000"/>
              </a:lnSpc>
              <a:spcBef>
                <a:spcPts val="400"/>
              </a:spcBef>
              <a:spcAft>
                <a:spcPts val="0"/>
              </a:spcAft>
              <a:buSzPts val="2000"/>
              <a:buChar char="–"/>
            </a:pPr>
            <a:r>
              <a:rPr lang="en-GB"/>
              <a:t>Societal and academic impact</a:t>
            </a:r>
            <a:endParaRPr/>
          </a:p>
        </p:txBody>
      </p:sp>
      <p:sp>
        <p:nvSpPr>
          <p:cNvPr id="268" name="Google Shape;268;p42"/>
          <p:cNvSpPr txBox="1"/>
          <p:nvPr>
            <p:ph type="title"/>
          </p:nvPr>
        </p:nvSpPr>
        <p:spPr>
          <a:xfrm>
            <a:off x="1330036" y="155575"/>
            <a:ext cx="5591400" cy="474600"/>
          </a:xfrm>
          <a:prstGeom prst="rect">
            <a:avLst/>
          </a:prstGeom>
          <a:noFill/>
          <a:ln>
            <a:noFill/>
          </a:ln>
        </p:spPr>
        <p:txBody>
          <a:bodyPr anchorCtr="0" anchor="t" bIns="0" lIns="0" spcFirstLastPara="1" rIns="0" wrap="square" tIns="90000">
            <a:noAutofit/>
          </a:bodyPr>
          <a:lstStyle/>
          <a:p>
            <a:pPr indent="0" lvl="0" marL="0" marR="0" rtl="0" algn="ctr">
              <a:lnSpc>
                <a:spcPct val="100000"/>
              </a:lnSpc>
              <a:spcBef>
                <a:spcPts val="0"/>
              </a:spcBef>
              <a:spcAft>
                <a:spcPts val="0"/>
              </a:spcAft>
              <a:buClr>
                <a:schemeClr val="dk1"/>
              </a:buClr>
              <a:buSzPts val="2800"/>
              <a:buFont typeface="Arial"/>
              <a:buNone/>
            </a:pPr>
            <a:r>
              <a:rPr lang="en-GB"/>
              <a:t>The Political Landscape</a:t>
            </a:r>
            <a:endParaRPr/>
          </a:p>
        </p:txBody>
      </p:sp>
      <p:pic>
        <p:nvPicPr>
          <p:cNvPr id="269" name="Google Shape;269;p42"/>
          <p:cNvPicPr preferRelativeResize="0"/>
          <p:nvPr/>
        </p:nvPicPr>
        <p:blipFill rotWithShape="1">
          <a:blip r:embed="rId4">
            <a:alphaModFix/>
          </a:blip>
          <a:srcRect b="0" l="0" r="0" t="0"/>
          <a:stretch/>
        </p:blipFill>
        <p:spPr>
          <a:xfrm>
            <a:off x="4476950" y="4280930"/>
            <a:ext cx="1604735" cy="605261"/>
          </a:xfrm>
          <a:prstGeom prst="rect">
            <a:avLst/>
          </a:prstGeom>
          <a:noFill/>
          <a:ln>
            <a:noFill/>
          </a:ln>
        </p:spPr>
      </p:pic>
      <p:grpSp>
        <p:nvGrpSpPr>
          <p:cNvPr id="270" name="Google Shape;270;p42"/>
          <p:cNvGrpSpPr/>
          <p:nvPr/>
        </p:nvGrpSpPr>
        <p:grpSpPr>
          <a:xfrm>
            <a:off x="4839774" y="2557989"/>
            <a:ext cx="4163405" cy="1529664"/>
            <a:chOff x="4839774" y="858141"/>
            <a:chExt cx="4163405" cy="1529664"/>
          </a:xfrm>
        </p:grpSpPr>
        <p:grpSp>
          <p:nvGrpSpPr>
            <p:cNvPr id="271" name="Google Shape;271;p42"/>
            <p:cNvGrpSpPr/>
            <p:nvPr/>
          </p:nvGrpSpPr>
          <p:grpSpPr>
            <a:xfrm>
              <a:off x="4839774" y="858141"/>
              <a:ext cx="4163405" cy="1529664"/>
              <a:chOff x="4433648" y="2217898"/>
              <a:chExt cx="4163405" cy="1529664"/>
            </a:xfrm>
          </p:grpSpPr>
          <p:sp>
            <p:nvSpPr>
              <p:cNvPr id="272" name="Google Shape;272;p42"/>
              <p:cNvSpPr/>
              <p:nvPr/>
            </p:nvSpPr>
            <p:spPr>
              <a:xfrm>
                <a:off x="4763653" y="2424262"/>
                <a:ext cx="3833400" cy="1323300"/>
              </a:xfrm>
              <a:prstGeom prst="rect">
                <a:avLst/>
              </a:prstGeom>
              <a:noFill/>
              <a:ln>
                <a:noFill/>
              </a:ln>
            </p:spPr>
            <p:txBody>
              <a:bodyPr anchorCtr="0" anchor="t" bIns="45700" lIns="91425" spcFirstLastPara="1" rIns="91425" wrap="square" tIns="45700">
                <a:noAutofit/>
              </a:bodyPr>
              <a:lstStyle/>
              <a:p>
                <a:pPr indent="-11112" lvl="1" marL="11112" marR="0" rtl="0" algn="l">
                  <a:lnSpc>
                    <a:spcPct val="100000"/>
                  </a:lnSpc>
                  <a:spcBef>
                    <a:spcPts val="0"/>
                  </a:spcBef>
                  <a:spcAft>
                    <a:spcPts val="0"/>
                  </a:spcAft>
                  <a:buClr>
                    <a:srgbClr val="000000"/>
                  </a:buClr>
                  <a:buSzPts val="2000"/>
                  <a:buFont typeface="Arial"/>
                  <a:buNone/>
                </a:pPr>
                <a:r>
                  <a:rPr b="1" i="1" lang="en-GB" sz="2000" u="none" cap="none" strike="noStrike">
                    <a:solidFill>
                      <a:srgbClr val="000000"/>
                    </a:solidFill>
                    <a:latin typeface="Arial"/>
                    <a:ea typeface="Arial"/>
                    <a:cs typeface="Arial"/>
                    <a:sym typeface="Arial"/>
                  </a:rPr>
                  <a:t>FAIR</a:t>
                </a:r>
                <a:r>
                  <a:rPr b="0" i="1" lang="en-GB" sz="2000" u="none" cap="none" strike="noStrike">
                    <a:solidFill>
                      <a:srgbClr val="000000"/>
                    </a:solidFill>
                    <a:latin typeface="Arial"/>
                    <a:ea typeface="Arial"/>
                    <a:cs typeface="Arial"/>
                    <a:sym typeface="Arial"/>
                  </a:rPr>
                  <a:t> […] </a:t>
                </a:r>
                <a:r>
                  <a:rPr b="1" i="1" lang="en-GB" sz="2000" u="none" cap="none" strike="noStrike">
                    <a:solidFill>
                      <a:srgbClr val="000000"/>
                    </a:solidFill>
                    <a:latin typeface="Arial"/>
                    <a:ea typeface="Arial"/>
                    <a:cs typeface="Arial"/>
                    <a:sym typeface="Arial"/>
                  </a:rPr>
                  <a:t>open data sharing </a:t>
                </a:r>
                <a:br>
                  <a:rPr b="1" i="1" lang="en-GB" sz="2000" u="none" cap="none" strike="noStrike">
                    <a:solidFill>
                      <a:srgbClr val="000000"/>
                    </a:solidFill>
                    <a:latin typeface="Arial"/>
                    <a:ea typeface="Arial"/>
                    <a:cs typeface="Arial"/>
                    <a:sym typeface="Arial"/>
                  </a:rPr>
                </a:br>
                <a:r>
                  <a:rPr b="1" i="1" lang="en-GB" sz="2000" u="none" cap="none" strike="noStrike">
                    <a:solidFill>
                      <a:srgbClr val="000000"/>
                    </a:solidFill>
                    <a:latin typeface="Arial"/>
                    <a:ea typeface="Arial"/>
                    <a:cs typeface="Arial"/>
                    <a:sym typeface="Arial"/>
                  </a:rPr>
                  <a:t>should become the default </a:t>
                </a:r>
                <a:br>
                  <a:rPr b="1" i="1" lang="en-GB" sz="2000" u="none" cap="none" strike="noStrike">
                    <a:solidFill>
                      <a:srgbClr val="000000"/>
                    </a:solidFill>
                    <a:latin typeface="Arial"/>
                    <a:ea typeface="Arial"/>
                    <a:cs typeface="Arial"/>
                    <a:sym typeface="Arial"/>
                  </a:rPr>
                </a:br>
                <a:r>
                  <a:rPr b="0" i="1" lang="en-GB" sz="2000" u="none" cap="none" strike="noStrike">
                    <a:solidFill>
                      <a:srgbClr val="000000"/>
                    </a:solidFill>
                    <a:latin typeface="Arial"/>
                    <a:ea typeface="Arial"/>
                    <a:cs typeface="Arial"/>
                    <a:sym typeface="Arial"/>
                  </a:rPr>
                  <a:t>for the results of EU-funded scientific research</a:t>
                </a:r>
                <a:endParaRPr/>
              </a:p>
            </p:txBody>
          </p:sp>
          <p:sp>
            <p:nvSpPr>
              <p:cNvPr id="273" name="Google Shape;273;p42"/>
              <p:cNvSpPr txBox="1"/>
              <p:nvPr/>
            </p:nvSpPr>
            <p:spPr>
              <a:xfrm>
                <a:off x="4433648" y="2217898"/>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sp>
          <p:nvSpPr>
            <p:cNvPr id="274" name="Google Shape;274;p42"/>
            <p:cNvSpPr/>
            <p:nvPr/>
          </p:nvSpPr>
          <p:spPr>
            <a:xfrm>
              <a:off x="5162913" y="876171"/>
              <a:ext cx="26052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The EU’s Open Science policy</a:t>
              </a:r>
              <a:endParaRPr/>
            </a:p>
          </p:txBody>
        </p:sp>
      </p:grpSp>
      <p:grpSp>
        <p:nvGrpSpPr>
          <p:cNvPr id="275" name="Google Shape;275;p42"/>
          <p:cNvGrpSpPr/>
          <p:nvPr/>
        </p:nvGrpSpPr>
        <p:grpSpPr>
          <a:xfrm>
            <a:off x="4839774" y="1003037"/>
            <a:ext cx="4518605" cy="1477654"/>
            <a:chOff x="4839774" y="1003037"/>
            <a:chExt cx="4518605" cy="1477654"/>
          </a:xfrm>
        </p:grpSpPr>
        <p:grpSp>
          <p:nvGrpSpPr>
            <p:cNvPr id="276" name="Google Shape;276;p42"/>
            <p:cNvGrpSpPr/>
            <p:nvPr/>
          </p:nvGrpSpPr>
          <p:grpSpPr>
            <a:xfrm>
              <a:off x="4839774" y="1003037"/>
              <a:ext cx="4518605" cy="1271204"/>
              <a:chOff x="4839774" y="2569972"/>
              <a:chExt cx="4518605" cy="1271204"/>
            </a:xfrm>
          </p:grpSpPr>
          <p:sp>
            <p:nvSpPr>
              <p:cNvPr id="277" name="Google Shape;277;p42"/>
              <p:cNvSpPr/>
              <p:nvPr/>
            </p:nvSpPr>
            <p:spPr>
              <a:xfrm>
                <a:off x="5162913" y="2569972"/>
                <a:ext cx="2983500" cy="307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Swedish Research Bill 2021–2024*</a:t>
                </a:r>
                <a:endParaRPr/>
              </a:p>
            </p:txBody>
          </p:sp>
          <p:grpSp>
            <p:nvGrpSpPr>
              <p:cNvPr id="278" name="Google Shape;278;p42"/>
              <p:cNvGrpSpPr/>
              <p:nvPr/>
            </p:nvGrpSpPr>
            <p:grpSpPr>
              <a:xfrm>
                <a:off x="4839774" y="2622567"/>
                <a:ext cx="4518605" cy="1218609"/>
                <a:chOff x="4433648" y="1066274"/>
                <a:chExt cx="4518605" cy="1218609"/>
              </a:xfrm>
            </p:grpSpPr>
            <p:sp>
              <p:nvSpPr>
                <p:cNvPr id="279" name="Google Shape;279;p42"/>
                <p:cNvSpPr txBox="1"/>
                <p:nvPr/>
              </p:nvSpPr>
              <p:spPr>
                <a:xfrm>
                  <a:off x="4763653" y="1269083"/>
                  <a:ext cx="4188600" cy="1015800"/>
                </a:xfrm>
                <a:prstGeom prst="rect">
                  <a:avLst/>
                </a:prstGeom>
                <a:noFill/>
                <a:ln>
                  <a:noFill/>
                </a:ln>
              </p:spPr>
              <p:txBody>
                <a:bodyPr anchorCtr="0" anchor="t" bIns="45700" lIns="91425" spcFirstLastPara="1" rIns="91425" wrap="square" tIns="45700">
                  <a:spAutoFit/>
                </a:bodyPr>
                <a:lstStyle/>
                <a:p>
                  <a:pPr indent="-11112" lvl="0" marL="11112" marR="0" rtl="0" algn="l">
                    <a:lnSpc>
                      <a:spcPct val="100000"/>
                    </a:lnSpc>
                    <a:spcBef>
                      <a:spcPts val="0"/>
                    </a:spcBef>
                    <a:spcAft>
                      <a:spcPts val="0"/>
                    </a:spcAft>
                    <a:buNone/>
                  </a:pPr>
                  <a:r>
                    <a:rPr b="0" i="1" lang="en-GB" sz="2000" u="none" cap="none" strike="noStrike">
                      <a:solidFill>
                        <a:srgbClr val="000000"/>
                      </a:solidFill>
                      <a:latin typeface="Arial"/>
                      <a:ea typeface="Arial"/>
                      <a:cs typeface="Arial"/>
                      <a:sym typeface="Arial"/>
                    </a:rPr>
                    <a:t>[…] research data shall be made accessible as </a:t>
                  </a:r>
                  <a:r>
                    <a:rPr b="1" i="1" lang="en-GB" sz="2000" u="none" cap="none" strike="noStrike">
                      <a:solidFill>
                        <a:srgbClr val="000000"/>
                      </a:solidFill>
                      <a:latin typeface="Arial"/>
                      <a:ea typeface="Arial"/>
                      <a:cs typeface="Arial"/>
                      <a:sym typeface="Arial"/>
                    </a:rPr>
                    <a:t>open as possible and as closed as necessary</a:t>
                  </a:r>
                  <a:endParaRPr b="0" i="1" sz="2000" u="none" cap="none" strike="noStrike">
                    <a:solidFill>
                      <a:srgbClr val="000000"/>
                    </a:solidFill>
                    <a:latin typeface="Arial"/>
                    <a:ea typeface="Arial"/>
                    <a:cs typeface="Arial"/>
                    <a:sym typeface="Arial"/>
                  </a:endParaRPr>
                </a:p>
              </p:txBody>
            </p:sp>
            <p:sp>
              <p:nvSpPr>
                <p:cNvPr id="280" name="Google Shape;280;p42"/>
                <p:cNvSpPr txBox="1"/>
                <p:nvPr/>
              </p:nvSpPr>
              <p:spPr>
                <a:xfrm>
                  <a:off x="4433648" y="1066274"/>
                  <a:ext cx="492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7200" u="none" cap="none" strike="noStrike">
                      <a:solidFill>
                        <a:srgbClr val="000000"/>
                      </a:solidFill>
                      <a:latin typeface="Arial"/>
                      <a:ea typeface="Arial"/>
                      <a:cs typeface="Arial"/>
                      <a:sym typeface="Arial"/>
                    </a:rPr>
                    <a:t>“</a:t>
                  </a:r>
                  <a:endParaRPr/>
                </a:p>
              </p:txBody>
            </p:sp>
          </p:grpSp>
        </p:grpSp>
        <p:sp>
          <p:nvSpPr>
            <p:cNvPr id="281" name="Google Shape;281;p42"/>
            <p:cNvSpPr txBox="1"/>
            <p:nvPr/>
          </p:nvSpPr>
          <p:spPr>
            <a:xfrm>
              <a:off x="7125178" y="2234391"/>
              <a:ext cx="19158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000" u="none" cap="none" strike="noStrike">
                  <a:solidFill>
                    <a:srgbClr val="000000"/>
                  </a:solidFill>
                  <a:latin typeface="Arial"/>
                  <a:ea typeface="Arial"/>
                  <a:cs typeface="Arial"/>
                  <a:sym typeface="Arial"/>
                </a:rPr>
                <a:t>* Our translation from Swedish</a:t>
              </a:r>
              <a:endParaRPr/>
            </a:p>
          </p:txBody>
        </p:sp>
      </p:grpSp>
      <p:pic>
        <p:nvPicPr>
          <p:cNvPr id="282" name="Google Shape;282;p42"/>
          <p:cNvPicPr preferRelativeResize="0"/>
          <p:nvPr/>
        </p:nvPicPr>
        <p:blipFill rotWithShape="1">
          <a:blip r:embed="rId5">
            <a:alphaModFix/>
          </a:blip>
          <a:srcRect b="0" l="0" r="0" t="0"/>
          <a:stretch/>
        </p:blipFill>
        <p:spPr>
          <a:xfrm>
            <a:off x="6239037" y="4302809"/>
            <a:ext cx="847465" cy="5833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1502592" y="116597"/>
            <a:ext cx="54537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lang="en-GB">
                <a:latin typeface="Source Sans Pro"/>
                <a:ea typeface="Source Sans Pro"/>
                <a:cs typeface="Source Sans Pro"/>
                <a:sym typeface="Source Sans Pro"/>
              </a:rPr>
              <a:t>The Political landscape</a:t>
            </a:r>
            <a:endParaRPr b="1" sz="2800" cap="none" strike="noStrike">
              <a:solidFill>
                <a:schemeClr val="dk1"/>
              </a:solidFill>
              <a:latin typeface="Source Sans Pro"/>
              <a:ea typeface="Source Sans Pro"/>
              <a:cs typeface="Source Sans Pro"/>
              <a:sym typeface="Source Sans Pro"/>
            </a:endParaRPr>
          </a:p>
        </p:txBody>
      </p:sp>
      <p:sp>
        <p:nvSpPr>
          <p:cNvPr id="288" name="Google Shape;288;p43"/>
          <p:cNvSpPr txBox="1"/>
          <p:nvPr>
            <p:ph idx="1" type="body"/>
          </p:nvPr>
        </p:nvSpPr>
        <p:spPr>
          <a:xfrm>
            <a:off x="307875" y="799925"/>
            <a:ext cx="6533100" cy="4159200"/>
          </a:xfrm>
          <a:prstGeom prst="rect">
            <a:avLst/>
          </a:prstGeom>
          <a:noFill/>
          <a:ln>
            <a:noFill/>
          </a:ln>
        </p:spPr>
        <p:txBody>
          <a:bodyPr anchorCtr="0" anchor="t" bIns="0" lIns="0" spcFirstLastPara="1" rIns="0" wrap="square" tIns="0">
            <a:noAutofit/>
          </a:bodyPr>
          <a:lstStyle/>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Strong international movement towards Open </a:t>
            </a:r>
            <a:r>
              <a:rPr lang="en-GB" sz="1600">
                <a:latin typeface="Source Sans Pro"/>
                <a:ea typeface="Source Sans Pro"/>
                <a:cs typeface="Source Sans Pro"/>
                <a:sym typeface="Source Sans Pro"/>
              </a:rPr>
              <a:t>Science</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European Commission recommended the member states to establish national guidelines for Open Access</a:t>
            </a:r>
            <a:endParaRPr sz="1600"/>
          </a:p>
          <a:p>
            <a:pPr indent="-285750" lvl="1" marL="742950" marR="0" rtl="0" algn="l">
              <a:lnSpc>
                <a:spcPct val="110000"/>
              </a:lnSpc>
              <a:spcBef>
                <a:spcPts val="32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Swedish Research Council (VR) submitted proposal to the government Jan 2015</a:t>
            </a:r>
            <a:endParaRPr sz="1600"/>
          </a:p>
          <a:p>
            <a:pPr indent="-342900" lvl="0" marL="342900" marR="0" rtl="0" algn="l">
              <a:lnSpc>
                <a:spcPct val="110000"/>
              </a:lnSpc>
              <a:spcBef>
                <a:spcPts val="12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Research bill 2017–2020 – </a:t>
            </a:r>
            <a:r>
              <a:rPr b="0" i="1" lang="en-GB" sz="1600" u="none" cap="none" strike="noStrike">
                <a:solidFill>
                  <a:schemeClr val="dk1"/>
                </a:solidFill>
                <a:latin typeface="Source Sans Pro"/>
                <a:ea typeface="Source Sans Pro"/>
                <a:cs typeface="Source Sans Pro"/>
                <a:sym typeface="Source Sans Pro"/>
              </a:rPr>
              <a:t>28 Nov 2016</a:t>
            </a:r>
            <a:endParaRPr sz="1600"/>
          </a:p>
          <a:p>
            <a:pPr indent="-285750" lvl="1" marL="7429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a:t>
            </a:r>
            <a:r>
              <a:rPr b="0" i="1" lang="en-GB" sz="1600" u="none" cap="none" strike="noStrike">
                <a:solidFill>
                  <a:schemeClr val="dk1"/>
                </a:solidFill>
                <a:latin typeface="Source Sans Pro"/>
                <a:ea typeface="Source Sans Pro"/>
                <a:cs typeface="Source Sans Pro"/>
                <a:sym typeface="Source Sans Pro"/>
              </a:rPr>
              <a:t>The aim of the government is that all scientific publications that are the result of publicly funded research should be openly accessible as soon as they are published. Likewise,</a:t>
            </a:r>
            <a:r>
              <a:rPr b="1" i="1" lang="en-GB" sz="1600" u="none" cap="none" strike="noStrike">
                <a:solidFill>
                  <a:schemeClr val="dk1"/>
                </a:solidFill>
                <a:latin typeface="Source Sans Pro"/>
                <a:ea typeface="Source Sans Pro"/>
                <a:cs typeface="Source Sans Pro"/>
                <a:sym typeface="Source Sans Pro"/>
              </a:rPr>
              <a:t> research data</a:t>
            </a:r>
            <a:r>
              <a:rPr b="0" i="1" lang="en-GB" sz="1600" u="none" cap="none" strike="noStrike">
                <a:solidFill>
                  <a:schemeClr val="dk1"/>
                </a:solidFill>
                <a:latin typeface="Source Sans Pro"/>
                <a:ea typeface="Source Sans Pro"/>
                <a:cs typeface="Source Sans Pro"/>
                <a:sym typeface="Source Sans Pro"/>
              </a:rPr>
              <a:t> underlying scientific publications should be</a:t>
            </a:r>
            <a:r>
              <a:rPr b="1" i="1" lang="en-GB" sz="1600" u="none" cap="none" strike="noStrike">
                <a:solidFill>
                  <a:schemeClr val="dk1"/>
                </a:solidFill>
                <a:latin typeface="Source Sans Pro"/>
                <a:ea typeface="Source Sans Pro"/>
                <a:cs typeface="Source Sans Pro"/>
                <a:sym typeface="Source Sans Pro"/>
              </a:rPr>
              <a:t> openly accessible</a:t>
            </a:r>
            <a:r>
              <a:rPr b="0" i="1" lang="en-GB" sz="1600" u="none" cap="none" strike="noStrike">
                <a:solidFill>
                  <a:schemeClr val="dk1"/>
                </a:solidFill>
                <a:latin typeface="Source Sans Pro"/>
                <a:ea typeface="Source Sans Pro"/>
                <a:cs typeface="Source Sans Pro"/>
                <a:sym typeface="Source Sans Pro"/>
              </a:rPr>
              <a:t> at the time of publication.</a:t>
            </a:r>
            <a:r>
              <a:rPr b="0" i="0" lang="en-GB" sz="1600" u="none" cap="none" strike="noStrike">
                <a:solidFill>
                  <a:schemeClr val="dk1"/>
                </a:solidFill>
                <a:latin typeface="Source Sans Pro"/>
                <a:ea typeface="Source Sans Pro"/>
                <a:cs typeface="Source Sans Pro"/>
                <a:sym typeface="Source Sans Pro"/>
              </a:rPr>
              <a:t>” [my translation]</a:t>
            </a:r>
            <a:endParaRPr sz="1600"/>
          </a:p>
          <a:p>
            <a:pPr indent="-342900" lvl="0" marL="342900" marR="0" rtl="0" algn="l">
              <a:lnSpc>
                <a:spcPct val="100000"/>
              </a:lnSpc>
              <a:spcBef>
                <a:spcPts val="600"/>
              </a:spcBef>
              <a:spcAft>
                <a:spcPts val="0"/>
              </a:spcAft>
              <a:buClr>
                <a:schemeClr val="dk1"/>
              </a:buClr>
              <a:buSzPts val="1600"/>
              <a:buFont typeface="Arial"/>
              <a:buChar char="•"/>
            </a:pPr>
            <a:r>
              <a:rPr b="0" i="0" lang="en-GB" sz="1600" u="none" cap="none" strike="noStrike">
                <a:solidFill>
                  <a:schemeClr val="dk1"/>
                </a:solidFill>
                <a:latin typeface="Source Sans Pro"/>
                <a:ea typeface="Source Sans Pro"/>
                <a:cs typeface="Source Sans Pro"/>
                <a:sym typeface="Source Sans Pro"/>
              </a:rPr>
              <a:t>2018 – VR assigned by the government to coordinate national efforts to implement open access to research data </a:t>
            </a:r>
            <a:endParaRPr sz="1600"/>
          </a:p>
          <a:p>
            <a:pPr indent="-184150" lvl="1" marL="7429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a:p>
            <a:pPr indent="-184150" lvl="1" marL="742950" marR="0" rtl="0" algn="l">
              <a:lnSpc>
                <a:spcPct val="110000"/>
              </a:lnSpc>
              <a:spcBef>
                <a:spcPts val="320"/>
              </a:spcBef>
              <a:spcAft>
                <a:spcPts val="0"/>
              </a:spcAft>
              <a:buClr>
                <a:schemeClr val="dk1"/>
              </a:buClr>
              <a:buSzPts val="1600"/>
              <a:buFont typeface="Arial"/>
              <a:buNone/>
            </a:pPr>
            <a:r>
              <a:t/>
            </a:r>
            <a:endParaRPr b="0" i="0" sz="1600" u="none" cap="none" strike="noStrike">
              <a:solidFill>
                <a:schemeClr val="dk1"/>
              </a:solidFill>
              <a:latin typeface="Source Sans Pro"/>
              <a:ea typeface="Source Sans Pro"/>
              <a:cs typeface="Source Sans Pro"/>
              <a:sym typeface="Source Sans Pro"/>
            </a:endParaRPr>
          </a:p>
        </p:txBody>
      </p:sp>
      <p:pic>
        <p:nvPicPr>
          <p:cNvPr id="289" name="Google Shape;289;p43"/>
          <p:cNvPicPr preferRelativeResize="0"/>
          <p:nvPr/>
        </p:nvPicPr>
        <p:blipFill rotWithShape="1">
          <a:blip r:embed="rId3">
            <a:alphaModFix/>
          </a:blip>
          <a:srcRect b="0" l="0" r="0" t="0"/>
          <a:stretch/>
        </p:blipFill>
        <p:spPr>
          <a:xfrm>
            <a:off x="6840870" y="2622143"/>
            <a:ext cx="861251" cy="1224009"/>
          </a:xfrm>
          <a:prstGeom prst="rect">
            <a:avLst/>
          </a:prstGeom>
          <a:noFill/>
          <a:ln>
            <a:noFill/>
          </a:ln>
        </p:spPr>
      </p:pic>
      <p:pic>
        <p:nvPicPr>
          <p:cNvPr id="290" name="Google Shape;290;p43"/>
          <p:cNvPicPr preferRelativeResize="0"/>
          <p:nvPr/>
        </p:nvPicPr>
        <p:blipFill rotWithShape="1">
          <a:blip r:embed="rId4">
            <a:alphaModFix/>
          </a:blip>
          <a:srcRect b="0" l="0" r="0" t="0"/>
          <a:stretch/>
        </p:blipFill>
        <p:spPr>
          <a:xfrm>
            <a:off x="6216321" y="719791"/>
            <a:ext cx="2195759" cy="670926"/>
          </a:xfrm>
          <a:prstGeom prst="rect">
            <a:avLst/>
          </a:prstGeom>
          <a:noFill/>
          <a:ln>
            <a:noFill/>
          </a:ln>
        </p:spPr>
      </p:pic>
      <p:pic>
        <p:nvPicPr>
          <p:cNvPr id="291" name="Google Shape;291;p43"/>
          <p:cNvPicPr preferRelativeResize="0"/>
          <p:nvPr/>
        </p:nvPicPr>
        <p:blipFill rotWithShape="1">
          <a:blip r:embed="rId5">
            <a:alphaModFix/>
          </a:blip>
          <a:srcRect b="0" l="0" r="0" t="0"/>
          <a:stretch/>
        </p:blipFill>
        <p:spPr>
          <a:xfrm>
            <a:off x="6956320" y="1525980"/>
            <a:ext cx="1562323" cy="977113"/>
          </a:xfrm>
          <a:prstGeom prst="rect">
            <a:avLst/>
          </a:prstGeom>
          <a:noFill/>
          <a:ln>
            <a:noFill/>
          </a:ln>
        </p:spPr>
      </p:pic>
      <p:pic>
        <p:nvPicPr>
          <p:cNvPr id="292" name="Google Shape;292;p43"/>
          <p:cNvPicPr preferRelativeResize="0"/>
          <p:nvPr/>
        </p:nvPicPr>
        <p:blipFill rotWithShape="1">
          <a:blip r:embed="rId6">
            <a:alphaModFix/>
          </a:blip>
          <a:srcRect b="0" l="0" r="0" t="0"/>
          <a:stretch/>
        </p:blipFill>
        <p:spPr>
          <a:xfrm>
            <a:off x="7489818" y="3539316"/>
            <a:ext cx="1086091" cy="15473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4"/>
          <p:cNvPicPr preferRelativeResize="0"/>
          <p:nvPr/>
        </p:nvPicPr>
        <p:blipFill>
          <a:blip r:embed="rId3">
            <a:alphaModFix/>
          </a:blip>
          <a:stretch>
            <a:fillRect/>
          </a:stretch>
        </p:blipFill>
        <p:spPr>
          <a:xfrm>
            <a:off x="701895" y="736869"/>
            <a:ext cx="7318156" cy="4406625"/>
          </a:xfrm>
          <a:prstGeom prst="rect">
            <a:avLst/>
          </a:prstGeom>
          <a:noFill/>
          <a:ln>
            <a:noFill/>
          </a:ln>
        </p:spPr>
      </p:pic>
      <p:sp>
        <p:nvSpPr>
          <p:cNvPr id="298" name="Google Shape;298;p44"/>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The Political landscape</a:t>
            </a:r>
            <a:endParaRPr/>
          </a:p>
        </p:txBody>
      </p:sp>
      <p:sp>
        <p:nvSpPr>
          <p:cNvPr id="299" name="Google Shape;299;p44"/>
          <p:cNvSpPr/>
          <p:nvPr/>
        </p:nvSpPr>
        <p:spPr>
          <a:xfrm>
            <a:off x="3517900" y="4380025"/>
            <a:ext cx="3934200" cy="801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chemeClr val="lt1"/>
                </a:solidFill>
                <a:latin typeface="Helvetica Neue"/>
                <a:ea typeface="Helvetica Neue"/>
                <a:cs typeface="Helvetica Neue"/>
                <a:sym typeface="Helvetica Neue"/>
              </a:rPr>
              <a:t>‘We support appropriate efforts to promote open science and facilitate appropriate access to publicly funded research results on findable, accessible, interoperable and reusable (FAIR)’</a:t>
            </a:r>
            <a:endParaRPr i="0" sz="1000" u="none" cap="none" strike="noStrike">
              <a:solidFill>
                <a:schemeClr val="lt1"/>
              </a:solidFill>
              <a:latin typeface="Helvetica Neue"/>
              <a:ea typeface="Helvetica Neue"/>
              <a:cs typeface="Helvetica Neue"/>
              <a:sym typeface="Helvetica Neue"/>
            </a:endParaRPr>
          </a:p>
        </p:txBody>
      </p:sp>
      <p:sp>
        <p:nvSpPr>
          <p:cNvPr id="300" name="Google Shape;300;p44"/>
          <p:cNvSpPr txBox="1"/>
          <p:nvPr/>
        </p:nvSpPr>
        <p:spPr>
          <a:xfrm rot="-5400000">
            <a:off x="7313700" y="3271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E23600"/>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"G20 Summit in Hangzhou"</a:t>
            </a:r>
            <a:r>
              <a:rPr lang="en-GB" sz="800">
                <a:solidFill>
                  <a:srgbClr val="333333"/>
                </a:solidFill>
                <a:highlight>
                  <a:srgbClr val="FFFFFF"/>
                </a:highlight>
                <a:latin typeface="Source Sans Pro"/>
                <a:ea typeface="Source Sans Pro"/>
                <a:cs typeface="Source Sans Pro"/>
                <a:sym typeface="Source Sans Pro"/>
              </a:rPr>
              <a:t> by </a:t>
            </a:r>
            <a:r>
              <a:rPr lang="en-GB" sz="800">
                <a:solidFill>
                  <a:srgbClr val="E23600"/>
                </a:solidFill>
                <a:highlight>
                  <a:srgbClr val="FFFFFF"/>
                </a:highlight>
                <a:uFill>
                  <a:noFill/>
                </a:uFill>
                <a:latin typeface="Source Sans Pro"/>
                <a:ea typeface="Source Sans Pro"/>
                <a:cs typeface="Source Sans Pro"/>
                <a:sym typeface="Source Sans Pro"/>
                <a:hlinkClick r:id="rId5">
                  <a:extLst>
                    <a:ext uri="{A12FA001-AC4F-418D-AE19-62706E023703}">
                      <ahyp:hlinkClr val="tx"/>
                    </a:ext>
                  </a:extLst>
                </a:hlinkClick>
              </a:rPr>
              <a:t>Organisation for Economic Co-operation and Develop</a:t>
            </a:r>
            <a:r>
              <a:rPr lang="en-GB" sz="800">
                <a:solidFill>
                  <a:srgbClr val="333333"/>
                </a:solidFill>
                <a:highlight>
                  <a:srgbClr val="FFFFFF"/>
                </a:highlight>
                <a:latin typeface="Source Sans Pro"/>
                <a:ea typeface="Source Sans Pro"/>
                <a:cs typeface="Source Sans Pro"/>
                <a:sym typeface="Source Sans Pro"/>
              </a:rPr>
              <a:t> is licensed under </a:t>
            </a:r>
            <a:r>
              <a:rPr lang="en-GB" sz="800">
                <a:solidFill>
                  <a:srgbClr val="E23600"/>
                </a:solidFill>
                <a:highlight>
                  <a:srgbClr val="FFFFFF"/>
                </a:highlight>
                <a:uFill>
                  <a:noFill/>
                </a:uFill>
                <a:latin typeface="Source Sans Pro"/>
                <a:ea typeface="Source Sans Pro"/>
                <a:cs typeface="Source Sans Pro"/>
                <a:sym typeface="Source Sans Pro"/>
                <a:hlinkClick r:id="rId6">
                  <a:extLst>
                    <a:ext uri="{A12FA001-AC4F-418D-AE19-62706E023703}">
                      <ahyp:hlinkClr val="tx"/>
                    </a:ext>
                  </a:extLst>
                </a:hlinkClick>
              </a:rPr>
              <a:t>CC BY-NC 2.0</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EOSC</a:t>
            </a:r>
            <a:endParaRPr/>
          </a:p>
        </p:txBody>
      </p:sp>
      <p:pic>
        <p:nvPicPr>
          <p:cNvPr id="306" name="Google Shape;306;p45"/>
          <p:cNvPicPr preferRelativeResize="0"/>
          <p:nvPr/>
        </p:nvPicPr>
        <p:blipFill>
          <a:blip r:embed="rId3">
            <a:alphaModFix/>
          </a:blip>
          <a:stretch>
            <a:fillRect/>
          </a:stretch>
        </p:blipFill>
        <p:spPr>
          <a:xfrm>
            <a:off x="307875" y="819475"/>
            <a:ext cx="4645831" cy="1752275"/>
          </a:xfrm>
          <a:prstGeom prst="rect">
            <a:avLst/>
          </a:prstGeom>
          <a:noFill/>
          <a:ln>
            <a:noFill/>
          </a:ln>
        </p:spPr>
      </p:pic>
      <p:sp>
        <p:nvSpPr>
          <p:cNvPr id="307" name="Google Shape;307;p45"/>
          <p:cNvSpPr txBox="1"/>
          <p:nvPr/>
        </p:nvSpPr>
        <p:spPr>
          <a:xfrm>
            <a:off x="6618175" y="4702300"/>
            <a:ext cx="23235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https://www.eosc-portal.eu/</a:t>
            </a:r>
            <a:endParaRPr sz="1200"/>
          </a:p>
        </p:txBody>
      </p:sp>
      <p:sp>
        <p:nvSpPr>
          <p:cNvPr id="308" name="Google Shape;308;p45"/>
          <p:cNvSpPr txBox="1"/>
          <p:nvPr/>
        </p:nvSpPr>
        <p:spPr>
          <a:xfrm>
            <a:off x="2622625" y="2165000"/>
            <a:ext cx="6433500" cy="14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EOSC will offer 1.7 million European </a:t>
            </a:r>
            <a:r>
              <a:rPr b="1" lang="en-GB"/>
              <a:t>researchers</a:t>
            </a:r>
            <a:r>
              <a:rPr lang="en-GB"/>
              <a:t> and 70 million professionals in science, technology, the humanities and social sciences a virtual environment with </a:t>
            </a:r>
            <a:r>
              <a:rPr b="1" lang="en-GB"/>
              <a:t>open and seamless services for storage, management, analysis and re-use of research data</a:t>
            </a:r>
            <a:r>
              <a:rPr lang="en-GB"/>
              <a:t>, across borders and scientific disciplines by federating existing scientific data infrastructures, currently dispersed across disciplines and the EU Member States.</a:t>
            </a:r>
            <a:endParaRPr/>
          </a:p>
        </p:txBody>
      </p:sp>
      <p:pic>
        <p:nvPicPr>
          <p:cNvPr id="309" name="Google Shape;309;p45"/>
          <p:cNvPicPr preferRelativeResize="0"/>
          <p:nvPr/>
        </p:nvPicPr>
        <p:blipFill>
          <a:blip r:embed="rId5">
            <a:alphaModFix/>
          </a:blip>
          <a:stretch>
            <a:fillRect/>
          </a:stretch>
        </p:blipFill>
        <p:spPr>
          <a:xfrm>
            <a:off x="567001" y="3773700"/>
            <a:ext cx="4458225" cy="97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“Open Data Directive”</a:t>
            </a:r>
            <a:endParaRPr/>
          </a:p>
        </p:txBody>
      </p:sp>
      <p:sp>
        <p:nvSpPr>
          <p:cNvPr id="315" name="Google Shape;315;p46"/>
          <p:cNvSpPr txBox="1"/>
          <p:nvPr>
            <p:ph idx="1" type="body"/>
          </p:nvPr>
        </p:nvSpPr>
        <p:spPr>
          <a:xfrm>
            <a:off x="440050" y="880400"/>
            <a:ext cx="84117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u="sng">
                <a:solidFill>
                  <a:schemeClr val="hlink"/>
                </a:solidFill>
                <a:hlinkClick r:id="rId3"/>
              </a:rPr>
              <a:t>Directive (EU) 2019/1024</a:t>
            </a:r>
            <a:r>
              <a:rPr lang="en-GB"/>
              <a:t> of the European Parliament and of the Council of 20 June 2019 on open data and the re-use of public sector information</a:t>
            </a:r>
            <a:endParaRPr/>
          </a:p>
          <a:p>
            <a:pPr indent="-355600" lvl="0" marL="457200" rtl="0" algn="l">
              <a:spcBef>
                <a:spcPts val="0"/>
              </a:spcBef>
              <a:spcAft>
                <a:spcPts val="0"/>
              </a:spcAft>
              <a:buSzPts val="2000"/>
              <a:buChar char="•"/>
            </a:pPr>
            <a:r>
              <a:rPr lang="en-GB"/>
              <a:t>To be implemented into national member state laws</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GB"/>
              <a:t>"EU countries must adopt policies and take action to make </a:t>
            </a:r>
            <a:r>
              <a:rPr b="1" i="1" lang="en-GB"/>
              <a:t>publicly funded research data openly available</a:t>
            </a:r>
            <a:r>
              <a:rPr i="1" lang="en-GB"/>
              <a:t>, following the principle of ‘</a:t>
            </a:r>
            <a:r>
              <a:rPr b="1" i="1" lang="en-GB"/>
              <a:t>open by default</a:t>
            </a:r>
            <a:r>
              <a:rPr i="1" lang="en-GB"/>
              <a:t>’ and support the dissemination of research data that are findable, accessible, interoperable and reusable (the ‘</a:t>
            </a:r>
            <a:r>
              <a:rPr b="1" i="1" lang="en-GB"/>
              <a:t>FAIR’ principles</a:t>
            </a:r>
            <a:r>
              <a:rPr i="1" lang="en-GB"/>
              <a:t>)"</a:t>
            </a:r>
            <a:endParaRPr i="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7"/>
          <p:cNvPicPr preferRelativeResize="0"/>
          <p:nvPr/>
        </p:nvPicPr>
        <p:blipFill>
          <a:blip r:embed="rId3">
            <a:alphaModFix/>
          </a:blip>
          <a:stretch>
            <a:fillRect/>
          </a:stretch>
        </p:blipFill>
        <p:spPr>
          <a:xfrm>
            <a:off x="6887000" y="3136934"/>
            <a:ext cx="2088001" cy="1272866"/>
          </a:xfrm>
          <a:prstGeom prst="rect">
            <a:avLst/>
          </a:prstGeom>
          <a:noFill/>
          <a:ln>
            <a:noFill/>
          </a:ln>
          <a:effectLst>
            <a:outerShdw blurRad="57150" rotWithShape="0" algn="bl" dir="5400000" dist="19050">
              <a:srgbClr val="000000">
                <a:alpha val="50000"/>
              </a:srgbClr>
            </a:outerShdw>
          </a:effectLst>
        </p:spPr>
      </p:pic>
      <p:sp>
        <p:nvSpPr>
          <p:cNvPr id="321" name="Google Shape;321;p4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22" name="Google Shape;322;p47"/>
          <p:cNvPicPr preferRelativeResize="0"/>
          <p:nvPr/>
        </p:nvPicPr>
        <p:blipFill>
          <a:blip r:embed="rId4">
            <a:alphaModFix/>
          </a:blip>
          <a:stretch>
            <a:fillRect/>
          </a:stretch>
        </p:blipFill>
        <p:spPr>
          <a:xfrm>
            <a:off x="5730325" y="2476832"/>
            <a:ext cx="2088000" cy="1084066"/>
          </a:xfrm>
          <a:prstGeom prst="rect">
            <a:avLst/>
          </a:prstGeom>
          <a:noFill/>
          <a:ln>
            <a:noFill/>
          </a:ln>
          <a:effectLst>
            <a:outerShdw blurRad="57150" rotWithShape="0" algn="bl" dir="5400000" dist="19050">
              <a:srgbClr val="000000">
                <a:alpha val="50000"/>
              </a:srgbClr>
            </a:outerShdw>
          </a:effectLst>
        </p:spPr>
      </p:pic>
      <p:pic>
        <p:nvPicPr>
          <p:cNvPr id="323" name="Google Shape;323;p47"/>
          <p:cNvPicPr preferRelativeResize="0"/>
          <p:nvPr/>
        </p:nvPicPr>
        <p:blipFill>
          <a:blip r:embed="rId5">
            <a:alphaModFix/>
          </a:blip>
          <a:stretch>
            <a:fillRect/>
          </a:stretch>
        </p:blipFill>
        <p:spPr>
          <a:xfrm>
            <a:off x="628625" y="3005075"/>
            <a:ext cx="2087999" cy="1875449"/>
          </a:xfrm>
          <a:prstGeom prst="rect">
            <a:avLst/>
          </a:prstGeom>
          <a:noFill/>
          <a:ln>
            <a:noFill/>
          </a:ln>
          <a:effectLst>
            <a:outerShdw blurRad="57150" rotWithShape="0" algn="bl" dir="5400000" dist="19050">
              <a:srgbClr val="000000">
                <a:alpha val="50000"/>
              </a:srgbClr>
            </a:outerShdw>
          </a:effectLst>
        </p:spPr>
      </p:pic>
      <p:pic>
        <p:nvPicPr>
          <p:cNvPr id="324" name="Google Shape;324;p47"/>
          <p:cNvPicPr preferRelativeResize="0"/>
          <p:nvPr/>
        </p:nvPicPr>
        <p:blipFill>
          <a:blip r:embed="rId6">
            <a:alphaModFix/>
          </a:blip>
          <a:stretch>
            <a:fillRect/>
          </a:stretch>
        </p:blipFill>
        <p:spPr>
          <a:xfrm>
            <a:off x="2706552" y="2426526"/>
            <a:ext cx="2088001" cy="2096500"/>
          </a:xfrm>
          <a:prstGeom prst="rect">
            <a:avLst/>
          </a:prstGeom>
          <a:noFill/>
          <a:ln>
            <a:noFill/>
          </a:ln>
          <a:effectLst>
            <a:outerShdw blurRad="57150" rotWithShape="0" algn="bl" dir="5400000" dist="19050">
              <a:srgbClr val="000000">
                <a:alpha val="50000"/>
              </a:srgbClr>
            </a:outerShdw>
          </a:effectLst>
        </p:spPr>
      </p:pic>
      <p:pic>
        <p:nvPicPr>
          <p:cNvPr id="325" name="Google Shape;325;p47"/>
          <p:cNvPicPr preferRelativeResize="0"/>
          <p:nvPr/>
        </p:nvPicPr>
        <p:blipFill>
          <a:blip r:embed="rId7">
            <a:alphaModFix/>
          </a:blip>
          <a:stretch>
            <a:fillRect/>
          </a:stretch>
        </p:blipFill>
        <p:spPr>
          <a:xfrm>
            <a:off x="3986600" y="2835404"/>
            <a:ext cx="2087999" cy="1387825"/>
          </a:xfrm>
          <a:prstGeom prst="rect">
            <a:avLst/>
          </a:prstGeom>
          <a:noFill/>
          <a:ln>
            <a:noFill/>
          </a:ln>
          <a:effectLst>
            <a:outerShdw blurRad="57150" rotWithShape="0" algn="bl" dir="5400000" dist="19050">
              <a:srgbClr val="000000">
                <a:alpha val="50000"/>
              </a:srgbClr>
            </a:outerShdw>
          </a:effectLst>
        </p:spPr>
      </p:pic>
      <p:sp>
        <p:nvSpPr>
          <p:cNvPr id="326" name="Google Shape;326;p47"/>
          <p:cNvSpPr txBox="1"/>
          <p:nvPr>
            <p:ph idx="1" type="body"/>
          </p:nvPr>
        </p:nvSpPr>
        <p:spPr>
          <a:xfrm>
            <a:off x="595025" y="889200"/>
            <a:ext cx="6462000" cy="39060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b="1" lang="en-GB"/>
              <a:t>Funders</a:t>
            </a:r>
            <a:endParaRPr b="1"/>
          </a:p>
          <a:p>
            <a:pPr indent="0" lvl="0" marL="0" rtl="0" algn="l">
              <a:spcBef>
                <a:spcPts val="400"/>
              </a:spcBef>
              <a:spcAft>
                <a:spcPts val="0"/>
              </a:spcAft>
              <a:buNone/>
            </a:pPr>
            <a:r>
              <a:rPr lang="en-GB"/>
              <a:t>Data Management Plans</a:t>
            </a:r>
            <a:endParaRPr/>
          </a:p>
          <a:p>
            <a:pPr indent="0" lvl="0" marL="0" rtl="0" algn="l">
              <a:spcBef>
                <a:spcPts val="400"/>
              </a:spcBef>
              <a:spcAft>
                <a:spcPts val="0"/>
              </a:spcAft>
              <a:buNone/>
            </a:pPr>
            <a:r>
              <a:rPr lang="en-GB"/>
              <a:t>Open Data</a:t>
            </a:r>
            <a:endParaRPr/>
          </a:p>
          <a:p>
            <a:pPr indent="0" lvl="0" marL="0" rtl="0" algn="l">
              <a:spcBef>
                <a:spcPts val="1000"/>
              </a:spcBef>
              <a:spcAft>
                <a:spcPts val="0"/>
              </a:spcAft>
              <a:buNone/>
            </a:pPr>
            <a:r>
              <a:rPr i="1" lang="en-GB" sz="1700" u="sng">
                <a:solidFill>
                  <a:schemeClr val="hlink"/>
                </a:solidFill>
                <a:hlinkClick r:id="rId8"/>
              </a:rPr>
              <a:t>Vetenskapsrådet</a:t>
            </a:r>
            <a:r>
              <a:rPr i="1" lang="en-GB" sz="1700"/>
              <a:t>, </a:t>
            </a:r>
            <a:r>
              <a:rPr i="1" lang="en-GB" sz="1700" u="sng">
                <a:solidFill>
                  <a:schemeClr val="hlink"/>
                </a:solidFill>
                <a:hlinkClick r:id="rId9"/>
              </a:rPr>
              <a:t>FORMAS</a:t>
            </a:r>
            <a:r>
              <a:rPr i="1" lang="en-GB" sz="1700"/>
              <a:t>, </a:t>
            </a:r>
            <a:r>
              <a:rPr i="1" lang="en-GB" sz="1700" u="sng">
                <a:solidFill>
                  <a:schemeClr val="hlink"/>
                </a:solidFill>
                <a:hlinkClick r:id="rId10"/>
              </a:rPr>
              <a:t>Riksbankens Jubileumsfond</a:t>
            </a:r>
            <a:endParaRPr i="1" sz="17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b="1" lang="en-GB"/>
              <a:t>Universities</a:t>
            </a:r>
            <a:endParaRPr b="1"/>
          </a:p>
          <a:p>
            <a:pPr indent="0" lvl="0" marL="457200" rtl="0" algn="r">
              <a:spcBef>
                <a:spcPts val="400"/>
              </a:spcBef>
              <a:spcAft>
                <a:spcPts val="1000"/>
              </a:spcAft>
              <a:buNone/>
            </a:pPr>
            <a:r>
              <a:rPr lang="en-GB"/>
              <a:t>Research Data Policies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1587500" y="1730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Motivators</a:t>
            </a:r>
            <a:endParaRPr/>
          </a:p>
        </p:txBody>
      </p:sp>
      <p:pic>
        <p:nvPicPr>
          <p:cNvPr id="332" name="Google Shape;332;p48"/>
          <p:cNvPicPr preferRelativeResize="0"/>
          <p:nvPr/>
        </p:nvPicPr>
        <p:blipFill>
          <a:blip r:embed="rId3">
            <a:alphaModFix/>
          </a:blip>
          <a:stretch>
            <a:fillRect/>
          </a:stretch>
        </p:blipFill>
        <p:spPr>
          <a:xfrm>
            <a:off x="2059500" y="739561"/>
            <a:ext cx="4404800" cy="4404800"/>
          </a:xfrm>
          <a:prstGeom prst="rect">
            <a:avLst/>
          </a:prstGeom>
          <a:noFill/>
          <a:ln>
            <a:noFill/>
          </a:ln>
        </p:spPr>
      </p:pic>
      <p:sp>
        <p:nvSpPr>
          <p:cNvPr id="333" name="Google Shape;333;p48"/>
          <p:cNvSpPr txBox="1"/>
          <p:nvPr/>
        </p:nvSpPr>
        <p:spPr>
          <a:xfrm>
            <a:off x="6839350" y="4721175"/>
            <a:ext cx="220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https://www.pngwing.com/en/free-png-nlacv</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13695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600"/>
              <a:t>Good Data Management Practices</a:t>
            </a:r>
            <a:endParaRPr sz="2600"/>
          </a:p>
        </p:txBody>
      </p:sp>
      <p:sp>
        <p:nvSpPr>
          <p:cNvPr id="339" name="Google Shape;339;p4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Reasons for Open Science</a:t>
            </a:r>
            <a:endParaRPr/>
          </a:p>
        </p:txBody>
      </p:sp>
      <p:sp>
        <p:nvSpPr>
          <p:cNvPr id="118" name="Google Shape;118;p24"/>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title"/>
          </p:nvPr>
        </p:nvSpPr>
        <p:spPr>
          <a:xfrm>
            <a:off x="1521980" y="155463"/>
            <a:ext cx="53886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124" name="Google Shape;124;p25"/>
          <p:cNvSpPr txBox="1"/>
          <p:nvPr>
            <p:ph idx="1" type="body"/>
          </p:nvPr>
        </p:nvSpPr>
        <p:spPr>
          <a:xfrm>
            <a:off x="307887" y="880403"/>
            <a:ext cx="8416800" cy="3714300"/>
          </a:xfrm>
          <a:prstGeom prst="rect">
            <a:avLst/>
          </a:prstGeom>
          <a:noFill/>
          <a:ln>
            <a:noFill/>
          </a:ln>
        </p:spPr>
        <p:txBody>
          <a:bodyPr anchorCtr="0" anchor="t" bIns="0" lIns="0" spcFirstLastPara="1" rIns="0" wrap="square" tIns="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125" name="Google Shape;125;p25"/>
          <p:cNvPicPr preferRelativeResize="0"/>
          <p:nvPr/>
        </p:nvPicPr>
        <p:blipFill rotWithShape="1">
          <a:blip r:embed="rId3">
            <a:alphaModFix/>
          </a:blip>
          <a:srcRect b="0" l="0" r="0" t="0"/>
          <a:stretch/>
        </p:blipFill>
        <p:spPr>
          <a:xfrm>
            <a:off x="5757249" y="1945183"/>
            <a:ext cx="3260433" cy="2219811"/>
          </a:xfrm>
          <a:prstGeom prst="rect">
            <a:avLst/>
          </a:prstGeom>
          <a:noFill/>
          <a:ln>
            <a:noFill/>
          </a:ln>
        </p:spPr>
      </p:pic>
      <p:sp>
        <p:nvSpPr>
          <p:cNvPr id="126" name="Google Shape;126;p25"/>
          <p:cNvSpPr txBox="1"/>
          <p:nvPr/>
        </p:nvSpPr>
        <p:spPr>
          <a:xfrm>
            <a:off x="7144475" y="4781550"/>
            <a:ext cx="187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Karolinska institute library</a:t>
            </a:r>
            <a:endParaRPr i="1"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Ethical?</a:t>
            </a:r>
            <a:endParaRPr/>
          </a:p>
        </p:txBody>
      </p:sp>
      <p:sp>
        <p:nvSpPr>
          <p:cNvPr id="132" name="Google Shape;132;p26"/>
          <p:cNvSpPr txBox="1"/>
          <p:nvPr>
            <p:ph idx="1" type="body"/>
          </p:nvPr>
        </p:nvSpPr>
        <p:spPr>
          <a:xfrm>
            <a:off x="307875" y="880400"/>
            <a:ext cx="77976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i="1" lang="en-GB"/>
              <a:t>Doing “sloppy” science &amp; n</a:t>
            </a:r>
            <a:r>
              <a:rPr i="1" lang="en-GB"/>
              <a:t>ot being open and transparent</a:t>
            </a:r>
            <a:endParaRPr i="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lang="en-GB"/>
              <a:t>W</a:t>
            </a:r>
            <a:r>
              <a:rPr lang="en-GB"/>
              <a:t>aste of resources</a:t>
            </a:r>
            <a:endParaRPr/>
          </a:p>
          <a:p>
            <a:pPr indent="0" lvl="0" marL="0" rtl="0" algn="r">
              <a:spcBef>
                <a:spcPts val="400"/>
              </a:spcBef>
              <a:spcAft>
                <a:spcPts val="0"/>
              </a:spcAft>
              <a:buNone/>
            </a:pPr>
            <a:r>
              <a:rPr lang="en-GB"/>
              <a:t>Contributing to the current research credibility crisis</a:t>
            </a:r>
            <a:endParaRPr/>
          </a:p>
          <a:p>
            <a:pPr indent="0" lvl="0" marL="0" rtl="0" algn="r">
              <a:spcBef>
                <a:spcPts val="400"/>
              </a:spcBef>
              <a:spcAft>
                <a:spcPts val="0"/>
              </a:spcAft>
              <a:buNone/>
            </a:pPr>
            <a:r>
              <a:rPr lang="en-GB"/>
              <a:t>C</a:t>
            </a:r>
            <a:r>
              <a:rPr lang="en-GB"/>
              <a:t>ontributing to the current </a:t>
            </a:r>
            <a:r>
              <a:rPr lang="en-GB"/>
              <a:t>reproducibility crisis</a:t>
            </a:r>
            <a:endParaRPr/>
          </a:p>
          <a:p>
            <a:pPr indent="0" lvl="0" marL="0" rtl="0" algn="r">
              <a:spcBef>
                <a:spcPts val="400"/>
              </a:spcBef>
              <a:spcAft>
                <a:spcPts val="0"/>
              </a:spcAft>
              <a:buNone/>
            </a:pPr>
            <a:r>
              <a:rPr i="1" lang="en-GB"/>
              <a:t>Harming the profession</a:t>
            </a:r>
            <a:endParaRPr i="1"/>
          </a:p>
          <a:p>
            <a:pPr indent="0" lvl="0" marL="0" rtl="0" algn="r">
              <a:spcBef>
                <a:spcPts val="400"/>
              </a:spcBef>
              <a:spcAft>
                <a:spcPts val="0"/>
              </a:spcAft>
              <a:buNone/>
            </a:pPr>
            <a:r>
              <a:rPr i="1" lang="en-GB"/>
              <a:t>Harming public trust in research</a:t>
            </a:r>
            <a:endParaRPr i="1"/>
          </a:p>
        </p:txBody>
      </p:sp>
      <p:sp>
        <p:nvSpPr>
          <p:cNvPr id="133" name="Google Shape;133;p26"/>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Crisis?</a:t>
            </a:r>
            <a:endParaRPr/>
          </a:p>
        </p:txBody>
      </p:sp>
      <p:sp>
        <p:nvSpPr>
          <p:cNvPr id="139" name="Google Shape;139;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5"/>
                </a:solidFill>
              </a:rPr>
              <a:t>reproducibility</a:t>
            </a:r>
            <a:r>
              <a:rPr b="1" lang="en-GB" sz="2600"/>
              <a:t> crisis?</a:t>
            </a:r>
            <a:endParaRPr b="1" sz="2600"/>
          </a:p>
          <a:p>
            <a:pPr indent="0" lvl="0" marL="0" rtl="0" algn="ctr">
              <a:spcBef>
                <a:spcPts val="400"/>
              </a:spcBef>
              <a:spcAft>
                <a:spcPts val="0"/>
              </a:spcAft>
              <a:buClr>
                <a:schemeClr val="dk1"/>
              </a:buClr>
              <a:buSzPts val="1100"/>
              <a:buFont typeface="Arial"/>
              <a:buNone/>
            </a:pPr>
            <a:r>
              <a:t/>
            </a:r>
            <a:endParaRPr b="1" sz="2600"/>
          </a:p>
          <a:p>
            <a:pPr indent="0" lvl="0" marL="0" rtl="0" algn="ctr">
              <a:spcBef>
                <a:spcPts val="400"/>
              </a:spcBef>
              <a:spcAft>
                <a:spcPts val="0"/>
              </a:spcAft>
              <a:buClr>
                <a:schemeClr val="dk1"/>
              </a:buClr>
              <a:buSzPts val="1100"/>
              <a:buFont typeface="Arial"/>
              <a:buNone/>
            </a:pPr>
            <a:r>
              <a:rPr b="1" lang="en-GB" sz="2600"/>
              <a:t>If so, what are some of its causes?</a:t>
            </a:r>
            <a:endParaRPr b="1" sz="2600"/>
          </a:p>
          <a:p>
            <a:pPr indent="0" lvl="0" marL="0" rtl="0" algn="ctr">
              <a:spcBef>
                <a:spcPts val="4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8"/>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45" name="Google Shape;145;p28"/>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46" name="Google Shape;146;p28"/>
          <p:cNvSpPr txBox="1"/>
          <p:nvPr/>
        </p:nvSpPr>
        <p:spPr>
          <a:xfrm>
            <a:off x="2083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47" name="Google Shape;147;p28"/>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1587500" y="116597"/>
            <a:ext cx="5334000" cy="32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54" name="Google Shape;154;p29"/>
          <p:cNvSpPr/>
          <p:nvPr/>
        </p:nvSpPr>
        <p:spPr>
          <a:xfrm>
            <a:off x="3882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55" name="Google Shape;155;p29"/>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9"/>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9"/>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9"/>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9"/>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29"/>
          <p:cNvGrpSpPr/>
          <p:nvPr/>
        </p:nvGrpSpPr>
        <p:grpSpPr>
          <a:xfrm>
            <a:off x="3201994" y="1881642"/>
            <a:ext cx="4720483" cy="2171001"/>
            <a:chOff x="4999594" y="2857680"/>
            <a:chExt cx="4720483" cy="2171001"/>
          </a:xfrm>
        </p:grpSpPr>
        <p:sp>
          <p:nvSpPr>
            <p:cNvPr id="161" name="Google Shape;161;p29"/>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9"/>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9"/>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9"/>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5" name="Google Shape;165;p29"/>
            <p:cNvCxnSpPr>
              <a:stCxn id="155" idx="3"/>
              <a:endCxn id="161"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66" name="Google Shape;166;p29"/>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67" name="Google Shape;167;p29"/>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8" name="Google Shape;168;p29"/>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69" name="Google Shape;169;p29"/>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70" name="Google Shape;170;p29"/>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71" name="Google Shape;171;p29"/>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72" name="Google Shape;172;p29"/>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73" name="Google Shape;173;p29"/>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4" name="Google Shape;174;p29"/>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5" name="Google Shape;175;p29"/>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6" name="Google Shape;176;p29"/>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77" name="Google Shape;177;p29"/>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1587500" y="116602"/>
            <a:ext cx="5334000" cy="5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GB"/>
              <a:t>Data Management Snafu</a:t>
            </a:r>
            <a:endParaRPr/>
          </a:p>
        </p:txBody>
      </p:sp>
      <p:sp>
        <p:nvSpPr>
          <p:cNvPr id="183" name="Google Shape;183;p30">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84" name="Google Shape;184;p30">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